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2"/>
  </p:handoutMasterIdLst>
  <p:sldIdLst>
    <p:sldId id="256" r:id="rId2"/>
    <p:sldId id="301" r:id="rId3"/>
    <p:sldId id="302" r:id="rId4"/>
    <p:sldId id="303" r:id="rId5"/>
    <p:sldId id="304" r:id="rId6"/>
    <p:sldId id="305" r:id="rId7"/>
    <p:sldId id="257" r:id="rId8"/>
    <p:sldId id="264" r:id="rId9"/>
    <p:sldId id="258" r:id="rId10"/>
    <p:sldId id="259" r:id="rId11"/>
    <p:sldId id="262" r:id="rId12"/>
    <p:sldId id="260" r:id="rId13"/>
    <p:sldId id="261" r:id="rId14"/>
    <p:sldId id="263" r:id="rId15"/>
    <p:sldId id="267" r:id="rId16"/>
    <p:sldId id="265" r:id="rId17"/>
    <p:sldId id="266" r:id="rId18"/>
    <p:sldId id="271" r:id="rId19"/>
    <p:sldId id="270" r:id="rId20"/>
    <p:sldId id="268" r:id="rId21"/>
    <p:sldId id="269"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Lst>
  <p:sldSz cx="12192000" cy="6858000"/>
  <p:notesSz cx="9144000" cy="6858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4" d="100"/>
          <a:sy n="104" d="100"/>
        </p:scale>
        <p:origin x="14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338236D9-7F42-4BA2-AF91-85663A180356}" type="datetimeFigureOut">
              <a:rPr lang="de-DE" smtClean="0"/>
              <a:t>03.06.2021</a:t>
            </a:fld>
            <a:endParaRPr lang="de-DE"/>
          </a:p>
        </p:txBody>
      </p:sp>
      <p:sp>
        <p:nvSpPr>
          <p:cNvPr id="4" name="Fußzeilenplatzhalt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72E58724-2272-464E-9B77-809A25E6F414}" type="slidenum">
              <a:rPr lang="de-DE" smtClean="0"/>
              <a:t>‹Nr.›</a:t>
            </a:fld>
            <a:endParaRPr lang="de-DE"/>
          </a:p>
        </p:txBody>
      </p:sp>
    </p:spTree>
    <p:extLst>
      <p:ext uri="{BB962C8B-B14F-4D97-AF65-F5344CB8AC3E}">
        <p14:creationId xmlns:p14="http://schemas.microsoft.com/office/powerpoint/2010/main" val="137946357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25DDA46D-60F7-4D55-A1FC-39243F788ED4}" type="datetimeFigureOut">
              <a:rPr lang="de-DE" smtClean="0"/>
              <a:t>03.06.2021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2517119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25DDA46D-60F7-4D55-A1FC-39243F788ED4}" type="datetimeFigureOut">
              <a:rPr lang="de-DE" smtClean="0"/>
              <a:t>03.06.2021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1582275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25DDA46D-60F7-4D55-A1FC-39243F788ED4}" type="datetimeFigureOut">
              <a:rPr lang="de-DE" smtClean="0"/>
              <a:t>03.06.2021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3318850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25DDA46D-60F7-4D55-A1FC-39243F788ED4}" type="datetimeFigureOut">
              <a:rPr lang="de-DE" smtClean="0"/>
              <a:t>03.06.2021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2352962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25DDA46D-60F7-4D55-A1FC-39243F788ED4}" type="datetimeFigureOut">
              <a:rPr lang="de-DE" smtClean="0"/>
              <a:t>03.06.2021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2954190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25DDA46D-60F7-4D55-A1FC-39243F788ED4}" type="datetimeFigureOut">
              <a:rPr lang="de-DE" smtClean="0"/>
              <a:t>03.06.2021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375473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25DDA46D-60F7-4D55-A1FC-39243F788ED4}" type="datetimeFigureOut">
              <a:rPr lang="de-DE" smtClean="0"/>
              <a:t>03.06.2021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46928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25DDA46D-60F7-4D55-A1FC-39243F788ED4}" type="datetimeFigureOut">
              <a:rPr lang="de-DE" smtClean="0"/>
              <a:t>03.06.2021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2930731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25DDA46D-60F7-4D55-A1FC-39243F788ED4}" type="datetimeFigureOut">
              <a:rPr lang="de-DE" smtClean="0"/>
              <a:t>03.06.2021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3663925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25DDA46D-60F7-4D55-A1FC-39243F788ED4}" type="datetimeFigureOut">
              <a:rPr lang="de-DE" smtClean="0"/>
              <a:t>03.06.2021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673884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25DDA46D-60F7-4D55-A1FC-39243F788ED4}" type="datetimeFigureOut">
              <a:rPr lang="de-DE" smtClean="0"/>
              <a:t>03.06.2021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81C0150-6528-4FD6-BC9E-335771E4456C}" type="slidenum">
              <a:rPr lang="de-DE" smtClean="0"/>
              <a:t>‹Nr.›</a:t>
            </a:fld>
            <a:endParaRPr lang="de-DE"/>
          </a:p>
        </p:txBody>
      </p:sp>
    </p:spTree>
    <p:extLst>
      <p:ext uri="{BB962C8B-B14F-4D97-AF65-F5344CB8AC3E}">
        <p14:creationId xmlns:p14="http://schemas.microsoft.com/office/powerpoint/2010/main" val="2977461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DA46D-60F7-4D55-A1FC-39243F788ED4}" type="datetimeFigureOut">
              <a:rPr lang="de-DE" smtClean="0"/>
              <a:t>03.06.2021</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1C0150-6528-4FD6-BC9E-335771E4456C}" type="slidenum">
              <a:rPr lang="de-DE" smtClean="0"/>
              <a:t>‹Nr.›</a:t>
            </a:fld>
            <a:endParaRPr lang="de-DE"/>
          </a:p>
        </p:txBody>
      </p:sp>
    </p:spTree>
    <p:extLst>
      <p:ext uri="{BB962C8B-B14F-4D97-AF65-F5344CB8AC3E}">
        <p14:creationId xmlns:p14="http://schemas.microsoft.com/office/powerpoint/2010/main" val="3383646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27.m4a"/><Relationship Id="rId7" Type="http://schemas.openxmlformats.org/officeDocument/2006/relationships/image" Target="../media/image5.png"/><Relationship Id="rId2" Type="http://schemas.microsoft.com/office/2007/relationships/media" Target="../media/media27.m4a"/><Relationship Id="rId1" Type="http://schemas.openxmlformats.org/officeDocument/2006/relationships/tags" Target="../tags/tag1.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28.m4a"/><Relationship Id="rId7" Type="http://schemas.openxmlformats.org/officeDocument/2006/relationships/image" Target="../media/image5.png"/><Relationship Id="rId2" Type="http://schemas.microsoft.com/office/2007/relationships/media" Target="../media/media28.m4a"/><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29.m4a"/><Relationship Id="rId7" Type="http://schemas.openxmlformats.org/officeDocument/2006/relationships/image" Target="../media/image5.png"/><Relationship Id="rId2" Type="http://schemas.microsoft.com/office/2007/relationships/media" Target="../media/media29.m4a"/><Relationship Id="rId1" Type="http://schemas.openxmlformats.org/officeDocument/2006/relationships/tags" Target="../tags/tag3.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0.m4a"/><Relationship Id="rId7" Type="http://schemas.openxmlformats.org/officeDocument/2006/relationships/image" Target="../media/image5.png"/><Relationship Id="rId2" Type="http://schemas.microsoft.com/office/2007/relationships/media" Target="../media/media30.m4a"/><Relationship Id="rId1" Type="http://schemas.openxmlformats.org/officeDocument/2006/relationships/tags" Target="../tags/tag4.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1.m4a"/><Relationship Id="rId7" Type="http://schemas.openxmlformats.org/officeDocument/2006/relationships/image" Target="../media/image5.png"/><Relationship Id="rId2" Type="http://schemas.microsoft.com/office/2007/relationships/media" Target="../media/media31.m4a"/><Relationship Id="rId1" Type="http://schemas.openxmlformats.org/officeDocument/2006/relationships/tags" Target="../tags/tag5.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2.m4a"/><Relationship Id="rId7" Type="http://schemas.openxmlformats.org/officeDocument/2006/relationships/image" Target="../media/image5.png"/><Relationship Id="rId2" Type="http://schemas.microsoft.com/office/2007/relationships/media" Target="../media/media32.m4a"/><Relationship Id="rId1" Type="http://schemas.openxmlformats.org/officeDocument/2006/relationships/tags" Target="../tags/tag6.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3.m4a"/><Relationship Id="rId7" Type="http://schemas.openxmlformats.org/officeDocument/2006/relationships/image" Target="../media/image5.png"/><Relationship Id="rId2" Type="http://schemas.microsoft.com/office/2007/relationships/media" Target="../media/media33.m4a"/><Relationship Id="rId1" Type="http://schemas.openxmlformats.org/officeDocument/2006/relationships/tags" Target="../tags/tag7.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4.m4a"/><Relationship Id="rId7" Type="http://schemas.openxmlformats.org/officeDocument/2006/relationships/image" Target="../media/image5.png"/><Relationship Id="rId2" Type="http://schemas.microsoft.com/office/2007/relationships/media" Target="../media/media34.m4a"/><Relationship Id="rId1" Type="http://schemas.openxmlformats.org/officeDocument/2006/relationships/tags" Target="../tags/tag8.xml"/><Relationship Id="rId6" Type="http://schemas.openxmlformats.org/officeDocument/2006/relationships/image" Target="../media/image4.png"/><Relationship Id="rId11" Type="http://schemas.openxmlformats.org/officeDocument/2006/relationships/image" Target="../media/image1.png"/><Relationship Id="rId5" Type="http://schemas.openxmlformats.org/officeDocument/2006/relationships/image" Target="../media/image3.png"/><Relationship Id="rId10" Type="http://schemas.openxmlformats.org/officeDocument/2006/relationships/hyperlink" Target="https://os.mbed.com/users/jack1930/code/ZustandGetreidetrocknungStufe1/" TargetMode="Externa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oesung/"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oesung/"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os.mbed.com/users/jack1930/code/ZustandGetreidetrocknungStufe1oesung/" TargetMode="Externa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8.m4a"/><Relationship Id="rId1" Type="http://schemas.microsoft.com/office/2007/relationships/media" Target="../media/media38.m4a"/><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hyperlink" Target="https://os.mbed.com/users/jack1930/code/ZustandGetreidetrocknungStufe1oesung/" TargetMode="Externa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hyperlink" Target="https://os.mbed.com/users/jack1930/code/ZustandGetreidetrocknungStufe1oesung/"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audio" Target="../media/media40.m4a"/><Relationship Id="rId7" Type="http://schemas.openxmlformats.org/officeDocument/2006/relationships/image" Target="../media/image1.png"/><Relationship Id="rId2" Type="http://schemas.microsoft.com/office/2007/relationships/media" Target="../media/media40.m4a"/><Relationship Id="rId1" Type="http://schemas.openxmlformats.org/officeDocument/2006/relationships/tags" Target="../tags/tag9.xml"/><Relationship Id="rId6" Type="http://schemas.openxmlformats.org/officeDocument/2006/relationships/image" Target="../media/image9.png"/><Relationship Id="rId5" Type="http://schemas.openxmlformats.org/officeDocument/2006/relationships/hyperlink" Target="https://os.mbed.com/users/jack1930/code/ZustandGetreidetrocknungStufe1oesung/" TargetMode="External"/><Relationship Id="rId4"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audio" Target="../media/media41.m4a"/><Relationship Id="rId7" Type="http://schemas.openxmlformats.org/officeDocument/2006/relationships/image" Target="../media/image1.png"/><Relationship Id="rId2" Type="http://schemas.microsoft.com/office/2007/relationships/media" Target="../media/media41.m4a"/><Relationship Id="rId1" Type="http://schemas.openxmlformats.org/officeDocument/2006/relationships/tags" Target="../tags/tag10.xml"/><Relationship Id="rId6" Type="http://schemas.openxmlformats.org/officeDocument/2006/relationships/hyperlink" Target="https://os.mbed.com/users/jack1930/code/ZustandGetreidetrocknungStufe2Loesung/" TargetMode="External"/><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2.m4a"/><Relationship Id="rId1" Type="http://schemas.microsoft.com/office/2007/relationships/media" Target="../media/media42.m4a"/><Relationship Id="rId5" Type="http://schemas.openxmlformats.org/officeDocument/2006/relationships/image" Target="../media/image1.png"/><Relationship Id="rId4" Type="http://schemas.openxmlformats.org/officeDocument/2006/relationships/hyperlink" Target="https://os.mbed.com/users/jack1930/code/ZustandGetreidetrocknungStufe2Loesung/" TargetMode="Externa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3.m4a"/><Relationship Id="rId1" Type="http://schemas.microsoft.com/office/2007/relationships/media" Target="../media/media43.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2Loesung/" TargetMode="External"/></Relationships>
</file>

<file path=ppt/slides/_rels/slide44.xml.rels><?xml version="1.0" encoding="UTF-8" standalone="yes"?>
<Relationships xmlns="http://schemas.openxmlformats.org/package/2006/relationships"><Relationship Id="rId3" Type="http://schemas.openxmlformats.org/officeDocument/2006/relationships/audio" Target="../media/media44.m4a"/><Relationship Id="rId7" Type="http://schemas.openxmlformats.org/officeDocument/2006/relationships/image" Target="../media/image1.png"/><Relationship Id="rId2" Type="http://schemas.microsoft.com/office/2007/relationships/media" Target="../media/media44.m4a"/><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hyperlink" Target="https://os.mbed.com/users/jack1930/code/ZustandGetreidetrocknungStufe2Loesung/" TargetMode="External"/><Relationship Id="rId4"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5.m4a"/><Relationship Id="rId1" Type="http://schemas.microsoft.com/office/2007/relationships/media" Target="../media/media45.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2Loesung/" TargetMode="Externa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6.m4a"/><Relationship Id="rId1" Type="http://schemas.microsoft.com/office/2007/relationships/media" Target="../media/media46.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2Loesung/" TargetMode="Externa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7.m4a"/><Relationship Id="rId1" Type="http://schemas.microsoft.com/office/2007/relationships/media" Target="../media/media47.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2Loesung/" TargetMode="Externa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8.m4a"/><Relationship Id="rId1" Type="http://schemas.microsoft.com/office/2007/relationships/media" Target="../media/media48.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2Loesung/" TargetMode="Externa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9.m4a"/><Relationship Id="rId1" Type="http://schemas.microsoft.com/office/2007/relationships/media" Target="../media/media49.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hyperlink" Target="https://os.mbed.com/users/jack1930/code/ZustandGetreidetrocknungStufe3Loesung/"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0.m4a"/><Relationship Id="rId1" Type="http://schemas.microsoft.com/office/2007/relationships/media" Target="../media/media50.m4a"/><Relationship Id="rId5"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174165038"/>
      </p:ext>
    </p:extLst>
  </p:cSld>
  <p:clrMapOvr>
    <a:masterClrMapping/>
  </p:clrMapOvr>
  <mc:AlternateContent xmlns:mc="http://schemas.openxmlformats.org/markup-compatibility/2006">
    <mc:Choice xmlns:p14="http://schemas.microsoft.com/office/powerpoint/2010/main" Requires="p14">
      <p:transition spd="slow" p14:dur="2000" advTm="5137"/>
    </mc:Choice>
    <mc:Fallback>
      <p:transition spd="slow" advTm="51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Grafik 112"/>
          <p:cNvPicPr>
            <a:picLocks noChangeAspect="1"/>
          </p:cNvPicPr>
          <p:nvPr/>
        </p:nvPicPr>
        <p:blipFill rotWithShape="1">
          <a:blip r:embed="rId4"/>
          <a:srcRect b="17866"/>
          <a:stretch/>
        </p:blipFill>
        <p:spPr>
          <a:xfrm>
            <a:off x="3391961" y="24435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74" name="Grafik 73"/>
          <p:cNvPicPr>
            <a:picLocks noChangeAspect="1"/>
          </p:cNvPicPr>
          <p:nvPr/>
        </p:nvPicPr>
        <p:blipFill rotWithShape="1">
          <a:blip r:embed="rId5"/>
          <a:srcRect t="23827"/>
          <a:stretch/>
        </p:blipFill>
        <p:spPr>
          <a:xfrm>
            <a:off x="4581964" y="1284488"/>
            <a:ext cx="2496620" cy="1177272"/>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532956764"/>
      </p:ext>
    </p:extLst>
  </p:cSld>
  <p:clrMapOvr>
    <a:masterClrMapping/>
  </p:clrMapOvr>
  <mc:AlternateContent xmlns:mc="http://schemas.openxmlformats.org/markup-compatibility/2006">
    <mc:Choice xmlns:p14="http://schemas.microsoft.com/office/powerpoint/2010/main" Requires="p14">
      <p:transition spd="slow" p14:dur="2000" advTm="43048"/>
    </mc:Choice>
    <mc:Fallback>
      <p:transition spd="slow" advTm="430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rafik 113"/>
          <p:cNvPicPr>
            <a:picLocks noChangeAspect="1"/>
          </p:cNvPicPr>
          <p:nvPr/>
        </p:nvPicPr>
        <p:blipFill rotWithShape="1">
          <a:blip r:embed="rId4"/>
          <a:srcRect b="17866"/>
          <a:stretch/>
        </p:blipFill>
        <p:spPr>
          <a:xfrm>
            <a:off x="3391961" y="24435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74" name="Grafik 73"/>
          <p:cNvPicPr>
            <a:picLocks noChangeAspect="1"/>
          </p:cNvPicPr>
          <p:nvPr/>
        </p:nvPicPr>
        <p:blipFill rotWithShape="1">
          <a:blip r:embed="rId5"/>
          <a:srcRect t="23827"/>
          <a:stretch/>
        </p:blipFill>
        <p:spPr>
          <a:xfrm>
            <a:off x="4581964" y="1284488"/>
            <a:ext cx="2496620" cy="1177272"/>
          </a:xfrm>
          <a:prstGeom prst="rect">
            <a:avLst/>
          </a:prstGeom>
        </p:spPr>
      </p:pic>
      <p:pic>
        <p:nvPicPr>
          <p:cNvPr id="111" name="Grafik 110"/>
          <p:cNvPicPr>
            <a:picLocks noChangeAspect="1"/>
          </p:cNvPicPr>
          <p:nvPr/>
        </p:nvPicPr>
        <p:blipFill rotWithShape="1">
          <a:blip r:embed="rId6"/>
          <a:srcRect t="16465" r="12424"/>
          <a:stretch/>
        </p:blipFill>
        <p:spPr>
          <a:xfrm>
            <a:off x="4739501" y="2226116"/>
            <a:ext cx="2528487" cy="1808875"/>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02694683"/>
      </p:ext>
    </p:extLst>
  </p:cSld>
  <p:clrMapOvr>
    <a:masterClrMapping/>
  </p:clrMapOvr>
  <mc:AlternateContent xmlns:mc="http://schemas.openxmlformats.org/markup-compatibility/2006">
    <mc:Choice xmlns:p14="http://schemas.microsoft.com/office/powerpoint/2010/main" Requires="p14">
      <p:transition spd="slow" p14:dur="2000" advTm="15616"/>
    </mc:Choice>
    <mc:Fallback>
      <p:transition spd="slow" advTm="15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Grafik 115"/>
          <p:cNvPicPr>
            <a:picLocks noChangeAspect="1"/>
          </p:cNvPicPr>
          <p:nvPr/>
        </p:nvPicPr>
        <p:blipFill rotWithShape="1">
          <a:blip r:embed="rId4"/>
          <a:srcRect b="17866"/>
          <a:stretch/>
        </p:blipFill>
        <p:spPr>
          <a:xfrm>
            <a:off x="3391961" y="24435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74" name="Grafik 73"/>
          <p:cNvPicPr>
            <a:picLocks noChangeAspect="1"/>
          </p:cNvPicPr>
          <p:nvPr/>
        </p:nvPicPr>
        <p:blipFill rotWithShape="1">
          <a:blip r:embed="rId5"/>
          <a:srcRect t="23827"/>
          <a:stretch/>
        </p:blipFill>
        <p:spPr>
          <a:xfrm>
            <a:off x="4581964" y="1284488"/>
            <a:ext cx="2496620" cy="1177272"/>
          </a:xfrm>
          <a:prstGeom prst="rect">
            <a:avLst/>
          </a:prstGeom>
        </p:spPr>
      </p:pic>
      <p:pic>
        <p:nvPicPr>
          <p:cNvPr id="114" name="Grafik 113"/>
          <p:cNvPicPr>
            <a:picLocks noChangeAspect="1"/>
          </p:cNvPicPr>
          <p:nvPr/>
        </p:nvPicPr>
        <p:blipFill rotWithShape="1">
          <a:blip r:embed="rId6"/>
          <a:srcRect t="16465" r="12424"/>
          <a:stretch/>
        </p:blipFill>
        <p:spPr>
          <a:xfrm>
            <a:off x="4739501" y="2226116"/>
            <a:ext cx="2528487" cy="1808875"/>
          </a:xfrm>
          <a:prstGeom prst="rect">
            <a:avLst/>
          </a:prstGeom>
        </p:spPr>
      </p:pic>
      <p:pic>
        <p:nvPicPr>
          <p:cNvPr id="113" name="Grafik 112"/>
          <p:cNvPicPr>
            <a:picLocks noChangeAspect="1"/>
          </p:cNvPicPr>
          <p:nvPr/>
        </p:nvPicPr>
        <p:blipFill rotWithShape="1">
          <a:blip r:embed="rId7"/>
          <a:srcRect t="22099" r="13232"/>
          <a:stretch/>
        </p:blipFill>
        <p:spPr>
          <a:xfrm>
            <a:off x="4541372" y="3805382"/>
            <a:ext cx="2323326" cy="1564420"/>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565671106"/>
      </p:ext>
    </p:extLst>
  </p:cSld>
  <p:clrMapOvr>
    <a:masterClrMapping/>
  </p:clrMapOvr>
  <mc:AlternateContent xmlns:mc="http://schemas.openxmlformats.org/markup-compatibility/2006">
    <mc:Choice xmlns:p14="http://schemas.microsoft.com/office/powerpoint/2010/main" Requires="p14">
      <p:transition spd="slow" p14:dur="2000" advTm="12600"/>
    </mc:Choice>
    <mc:Fallback>
      <p:transition spd="slow" advTm="12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rafik 113"/>
          <p:cNvPicPr>
            <a:picLocks noChangeAspect="1"/>
          </p:cNvPicPr>
          <p:nvPr/>
        </p:nvPicPr>
        <p:blipFill rotWithShape="1">
          <a:blip r:embed="rId4"/>
          <a:srcRect b="17866"/>
          <a:stretch/>
        </p:blipFill>
        <p:spPr>
          <a:xfrm>
            <a:off x="3391961" y="24435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0024800"/>
      </p:ext>
    </p:extLst>
  </p:cSld>
  <p:clrMapOvr>
    <a:masterClrMapping/>
  </p:clrMapOvr>
  <mc:AlternateContent xmlns:mc="http://schemas.openxmlformats.org/markup-compatibility/2006">
    <mc:Choice xmlns:p14="http://schemas.microsoft.com/office/powerpoint/2010/main" Requires="p14">
      <p:transition spd="slow" p14:dur="2000" advTm="12696"/>
    </mc:Choice>
    <mc:Fallback>
      <p:transition spd="slow" advTm="126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900186135"/>
      </p:ext>
    </p:extLst>
  </p:cSld>
  <p:clrMapOvr>
    <a:masterClrMapping/>
  </p:clrMapOvr>
  <mc:AlternateContent xmlns:mc="http://schemas.openxmlformats.org/markup-compatibility/2006">
    <mc:Choice xmlns:p14="http://schemas.microsoft.com/office/powerpoint/2010/main" Requires="p14">
      <p:transition spd="slow" p14:dur="2000" advTm="2784"/>
    </mc:Choice>
    <mc:Fallback>
      <p:transition spd="slow" advTm="27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Grafik 149"/>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grpSp>
        <p:nvGrpSpPr>
          <p:cNvPr id="5" name="Gruppieren 4"/>
          <p:cNvGrpSpPr/>
          <p:nvPr/>
        </p:nvGrpSpPr>
        <p:grpSpPr>
          <a:xfrm>
            <a:off x="359372" y="1736470"/>
            <a:ext cx="6543642" cy="3390420"/>
            <a:chOff x="359372" y="1736470"/>
            <a:chExt cx="6543642" cy="3390420"/>
          </a:xfrm>
        </p:grpSpPr>
        <p:sp>
          <p:nvSpPr>
            <p:cNvPr id="4" name="Rechteck 3"/>
            <p:cNvSpPr/>
            <p:nvPr/>
          </p:nvSpPr>
          <p:spPr>
            <a:xfrm>
              <a:off x="359372" y="1736470"/>
              <a:ext cx="6543642" cy="33904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18" name="Gruppieren 117"/>
            <p:cNvGrpSpPr/>
            <p:nvPr/>
          </p:nvGrpSpPr>
          <p:grpSpPr>
            <a:xfrm>
              <a:off x="568967" y="1874318"/>
              <a:ext cx="6137197" cy="3093942"/>
              <a:chOff x="0" y="0"/>
              <a:chExt cx="4178428" cy="2040042"/>
            </a:xfrm>
            <a:solidFill>
              <a:srgbClr val="FFFF00"/>
            </a:solidFill>
          </p:grpSpPr>
          <p:grpSp>
            <p:nvGrpSpPr>
              <p:cNvPr id="119" name="Gruppieren 11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6A8F8C2-B6E2-4963-8F8A-9D29145F3262}"/>
                  </a:ext>
                </a:extLst>
              </p:cNvPr>
              <p:cNvGrpSpPr/>
              <p:nvPr/>
            </p:nvGrpSpPr>
            <p:grpSpPr>
              <a:xfrm>
                <a:off x="618886" y="317054"/>
                <a:ext cx="612000" cy="612000"/>
                <a:chOff x="618886" y="317054"/>
                <a:chExt cx="612000" cy="612000"/>
              </a:xfrm>
              <a:grpFill/>
            </p:grpSpPr>
            <p:sp>
              <p:nvSpPr>
                <p:cNvPr id="148" name="Ellipse 14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1BBA6C6-B631-4FE9-B1F4-6654D040C3AA}"/>
                    </a:ext>
                  </a:extLst>
                </p:cNvPr>
                <p:cNvSpPr/>
                <p:nvPr/>
              </p:nvSpPr>
              <p:spPr>
                <a:xfrm>
                  <a:off x="618886" y="317054"/>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Z0</a:t>
                  </a:r>
                  <a:endParaRPr lang="de-DE" sz="1200" dirty="0">
                    <a:effectLst/>
                    <a:latin typeface="Times New Roman" panose="02020603050405020304" pitchFamily="18" charset="0"/>
                    <a:ea typeface="Times New Roman" panose="02020603050405020304" pitchFamily="18" charset="0"/>
                  </a:endParaRPr>
                </a:p>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0,0,0,0</a:t>
                  </a:r>
                  <a:endParaRPr lang="de-DE" sz="1200" dirty="0">
                    <a:effectLst/>
                    <a:latin typeface="Times New Roman" panose="02020603050405020304" pitchFamily="18" charset="0"/>
                    <a:ea typeface="Times New Roman" panose="02020603050405020304" pitchFamily="18" charset="0"/>
                  </a:endParaRPr>
                </a:p>
              </p:txBody>
            </p:sp>
            <p:cxnSp>
              <p:nvCxnSpPr>
                <p:cNvPr id="149" name="Gerader Verbinder 14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4B9FA8-17AF-400F-B8F3-42303BC65048}"/>
                    </a:ext>
                  </a:extLst>
                </p:cNvPr>
                <p:cNvCxnSpPr>
                  <a:stCxn id="148" idx="2"/>
                  <a:endCxn id="148" idx="6"/>
                </p:cNvCxnSpPr>
                <p:nvPr/>
              </p:nvCxnSpPr>
              <p:spPr>
                <a:xfrm>
                  <a:off x="618886" y="623054"/>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0" name="Textfeld 15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7346842-AA32-4A51-9AFF-A0EA3FF10E9D}"/>
                  </a:ext>
                </a:extLst>
              </p:cNvPr>
              <p:cNvSpPr txBox="1"/>
              <p:nvPr/>
            </p:nvSpPr>
            <p:spPr>
              <a:xfrm>
                <a:off x="1707469" y="0"/>
                <a:ext cx="224472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Y={Schieber, Motor, Lüfter, Pumpe}</a:t>
                </a:r>
                <a:endParaRPr lang="de-DE" sz="1200">
                  <a:effectLst/>
                  <a:latin typeface="Times New Roman" panose="02020603050405020304" pitchFamily="18" charset="0"/>
                  <a:ea typeface="Times New Roman" panose="02020603050405020304" pitchFamily="18" charset="0"/>
                </a:endParaRPr>
              </a:p>
            </p:txBody>
          </p:sp>
          <p:grpSp>
            <p:nvGrpSpPr>
              <p:cNvPr id="121" name="Gruppieren 12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29D67920-EE96-4892-8B8E-8F55160B65F0}"/>
                  </a:ext>
                </a:extLst>
              </p:cNvPr>
              <p:cNvGrpSpPr/>
              <p:nvPr/>
            </p:nvGrpSpPr>
            <p:grpSpPr>
              <a:xfrm>
                <a:off x="2554964" y="318011"/>
                <a:ext cx="612000" cy="612000"/>
                <a:chOff x="2554964" y="318011"/>
                <a:chExt cx="612000" cy="612000"/>
              </a:xfrm>
              <a:grpFill/>
            </p:grpSpPr>
            <p:sp>
              <p:nvSpPr>
                <p:cNvPr id="146" name="Ellipse 145">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10597E1A-985A-48EC-AD2E-7183569106A9}"/>
                    </a:ext>
                  </a:extLst>
                </p:cNvPr>
                <p:cNvSpPr/>
                <p:nvPr/>
              </p:nvSpPr>
              <p:spPr>
                <a:xfrm>
                  <a:off x="2554964" y="318011"/>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Z1</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1,1,1,0</a:t>
                  </a:r>
                  <a:endParaRPr lang="de-DE" sz="1200">
                    <a:effectLst/>
                    <a:latin typeface="Times New Roman" panose="02020603050405020304" pitchFamily="18" charset="0"/>
                    <a:ea typeface="Times New Roman" panose="02020603050405020304" pitchFamily="18" charset="0"/>
                  </a:endParaRPr>
                </a:p>
              </p:txBody>
            </p:sp>
            <p:cxnSp>
              <p:nvCxnSpPr>
                <p:cNvPr id="147" name="Gerader Verbinder 14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5CC7840-BD88-4E46-890A-DE86F82F7620}"/>
                    </a:ext>
                  </a:extLst>
                </p:cNvPr>
                <p:cNvCxnSpPr>
                  <a:stCxn id="146" idx="2"/>
                  <a:endCxn id="146" idx="6"/>
                </p:cNvCxnSpPr>
                <p:nvPr/>
              </p:nvCxnSpPr>
              <p:spPr>
                <a:xfrm>
                  <a:off x="2554964" y="624011"/>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2" name="Gruppieren 121">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C1C58F1-984B-495A-8C99-5E3E03EAFD68}"/>
                  </a:ext>
                </a:extLst>
              </p:cNvPr>
              <p:cNvGrpSpPr/>
              <p:nvPr/>
            </p:nvGrpSpPr>
            <p:grpSpPr>
              <a:xfrm>
                <a:off x="2554964" y="1428042"/>
                <a:ext cx="612000" cy="612000"/>
                <a:chOff x="2554964" y="1428042"/>
                <a:chExt cx="612000" cy="612000"/>
              </a:xfrm>
              <a:grpFill/>
            </p:grpSpPr>
            <p:sp>
              <p:nvSpPr>
                <p:cNvPr id="144" name="Ellipse 14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59B6CDF-A36A-43A7-B133-853BA09DA1C3}"/>
                    </a:ext>
                  </a:extLst>
                </p:cNvPr>
                <p:cNvSpPr/>
                <p:nvPr/>
              </p:nvSpPr>
              <p:spPr>
                <a:xfrm>
                  <a:off x="2554964" y="1428042"/>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Z2</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1,1,1,1</a:t>
                  </a:r>
                  <a:endParaRPr lang="de-DE" sz="1200">
                    <a:effectLst/>
                    <a:latin typeface="Times New Roman" panose="02020603050405020304" pitchFamily="18" charset="0"/>
                    <a:ea typeface="Times New Roman" panose="02020603050405020304" pitchFamily="18" charset="0"/>
                  </a:endParaRPr>
                </a:p>
              </p:txBody>
            </p:sp>
            <p:cxnSp>
              <p:nvCxnSpPr>
                <p:cNvPr id="145" name="Gerader Verbinder 14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0C990F0-D5A2-471D-9B9E-EBDBA849E6A7}"/>
                    </a:ext>
                  </a:extLst>
                </p:cNvPr>
                <p:cNvCxnSpPr>
                  <a:stCxn id="144" idx="2"/>
                  <a:endCxn id="144" idx="6"/>
                </p:cNvCxnSpPr>
                <p:nvPr/>
              </p:nvCxnSpPr>
              <p:spPr>
                <a:xfrm>
                  <a:off x="2554964" y="1734042"/>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3" name="Gruppieren 12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1ADDC63-03FB-4247-A9E1-18AE87C8B3BB}"/>
                  </a:ext>
                </a:extLst>
              </p:cNvPr>
              <p:cNvGrpSpPr/>
              <p:nvPr/>
            </p:nvGrpSpPr>
            <p:grpSpPr>
              <a:xfrm>
                <a:off x="618886" y="1427085"/>
                <a:ext cx="612000" cy="612000"/>
                <a:chOff x="618886" y="1427085"/>
                <a:chExt cx="612000" cy="612000"/>
              </a:xfrm>
              <a:grpFill/>
            </p:grpSpPr>
            <p:sp>
              <p:nvSpPr>
                <p:cNvPr id="142" name="Ellipse 141">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BE9ED8F-9893-4C2D-B8E1-D129721537B2}"/>
                    </a:ext>
                  </a:extLst>
                </p:cNvPr>
                <p:cNvSpPr/>
                <p:nvPr/>
              </p:nvSpPr>
              <p:spPr>
                <a:xfrm>
                  <a:off x="618886" y="1427085"/>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Z3</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0,1,1,1</a:t>
                  </a:r>
                  <a:endParaRPr lang="de-DE" sz="1200">
                    <a:effectLst/>
                    <a:latin typeface="Times New Roman" panose="02020603050405020304" pitchFamily="18" charset="0"/>
                    <a:ea typeface="Times New Roman" panose="02020603050405020304" pitchFamily="18" charset="0"/>
                  </a:endParaRPr>
                </a:p>
              </p:txBody>
            </p:sp>
            <p:cxnSp>
              <p:nvCxnSpPr>
                <p:cNvPr id="143" name="Gerader Verbinder 14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72EF8B8F-20D5-4534-B5DF-FFFC0B491395}"/>
                    </a:ext>
                  </a:extLst>
                </p:cNvPr>
                <p:cNvCxnSpPr>
                  <a:stCxn id="142" idx="2"/>
                  <a:endCxn id="142" idx="6"/>
                </p:cNvCxnSpPr>
                <p:nvPr/>
              </p:nvCxnSpPr>
              <p:spPr>
                <a:xfrm>
                  <a:off x="618886" y="1733085"/>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4" name="Textfeld 16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E4DAEB0-A5AA-449B-A3E8-94BA37157FFC}"/>
                  </a:ext>
                </a:extLst>
              </p:cNvPr>
              <p:cNvSpPr txBox="1"/>
              <p:nvPr/>
            </p:nvSpPr>
            <p:spPr>
              <a:xfrm>
                <a:off x="168561" y="43926"/>
                <a:ext cx="41529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Reset</a:t>
                </a:r>
                <a:endParaRPr lang="de-DE" sz="1200">
                  <a:effectLst/>
                  <a:latin typeface="Times New Roman" panose="02020603050405020304" pitchFamily="18" charset="0"/>
                  <a:ea typeface="Times New Roman" panose="02020603050405020304" pitchFamily="18" charset="0"/>
                </a:endParaRPr>
              </a:p>
            </p:txBody>
          </p:sp>
          <p:cxnSp>
            <p:nvCxnSpPr>
              <p:cNvPr id="125" name="Gerade Verbindung mit Pfeil 12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952E82FA-E9A1-4708-8866-51FDC8EF96CB}"/>
                  </a:ext>
                </a:extLst>
              </p:cNvPr>
              <p:cNvCxnSpPr>
                <a:cxnSpLocks/>
              </p:cNvCxnSpPr>
              <p:nvPr/>
            </p:nvCxnSpPr>
            <p:spPr>
              <a:xfrm>
                <a:off x="544383" y="186748"/>
                <a:ext cx="196008" cy="180375"/>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6" name="Gerade Verbindung mit Pfeil 125">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C700E9BA-B697-4B26-AF46-6B7A399ACF09}"/>
                  </a:ext>
                </a:extLst>
              </p:cNvPr>
              <p:cNvCxnSpPr>
                <a:cxnSpLocks/>
                <a:stCxn id="142" idx="0"/>
                <a:endCxn id="148" idx="4"/>
              </p:cNvCxnSpPr>
              <p:nvPr/>
            </p:nvCxnSpPr>
            <p:spPr>
              <a:xfrm flipV="1">
                <a:off x="924886" y="929054"/>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7" name="Gerade Verbindung mit Pfeil 12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529D0D7C-625F-4C13-A6D5-44D114420DAB}"/>
                  </a:ext>
                </a:extLst>
              </p:cNvPr>
              <p:cNvCxnSpPr>
                <a:cxnSpLocks/>
                <a:stCxn id="144" idx="2"/>
                <a:endCxn id="142" idx="6"/>
              </p:cNvCxnSpPr>
              <p:nvPr/>
            </p:nvCxnSpPr>
            <p:spPr>
              <a:xfrm flipH="1" flipV="1">
                <a:off x="1230886" y="1733085"/>
                <a:ext cx="1324078" cy="957"/>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8" name="Gerade Verbindung mit Pfeil 12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0958B8-1CBB-4DF1-A6E6-17EA80036F8A}"/>
                  </a:ext>
                </a:extLst>
              </p:cNvPr>
              <p:cNvCxnSpPr>
                <a:cxnSpLocks/>
                <a:stCxn id="146" idx="4"/>
                <a:endCxn id="144" idx="0"/>
              </p:cNvCxnSpPr>
              <p:nvPr/>
            </p:nvCxnSpPr>
            <p:spPr>
              <a:xfrm>
                <a:off x="2860964" y="930011"/>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9" name="Gerade Verbindung mit Pfeil 12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68BE1F7-5E61-412D-AD9F-86730EC1692D}"/>
                  </a:ext>
                </a:extLst>
              </p:cNvPr>
              <p:cNvCxnSpPr>
                <a:cxnSpLocks/>
                <a:endCxn id="146" idx="2"/>
              </p:cNvCxnSpPr>
              <p:nvPr/>
            </p:nvCxnSpPr>
            <p:spPr>
              <a:xfrm>
                <a:off x="1239976" y="617058"/>
                <a:ext cx="1314988" cy="6953"/>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0" name="Textfeld 17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311712" y="408870"/>
                <a:ext cx="3784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TE=1</a:t>
                </a:r>
                <a:endParaRPr lang="de-DE" sz="1200">
                  <a:effectLst/>
                  <a:latin typeface="Times New Roman" panose="02020603050405020304" pitchFamily="18" charset="0"/>
                  <a:ea typeface="Times New Roman" panose="02020603050405020304" pitchFamily="18" charset="0"/>
                </a:endParaRPr>
              </a:p>
            </p:txBody>
          </p:sp>
          <p:sp>
            <p:nvSpPr>
              <p:cNvPr id="131" name="Textfeld 17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1436846" y="1493253"/>
                <a:ext cx="104457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TA=1</a:t>
                </a:r>
                <a:endParaRPr lang="de-DE" sz="1200">
                  <a:effectLst/>
                  <a:latin typeface="Times New Roman" panose="02020603050405020304" pitchFamily="18" charset="0"/>
                  <a:ea typeface="Times New Roman" panose="02020603050405020304" pitchFamily="18" charset="0"/>
                </a:endParaRPr>
              </a:p>
            </p:txBody>
          </p:sp>
          <p:sp>
            <p:nvSpPr>
              <p:cNvPr id="132" name="Textfeld 17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2492170" y="1040238"/>
                <a:ext cx="340995" cy="186055"/>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sp>
            <p:nvSpPr>
              <p:cNvPr id="133" name="Textfeld 17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962637" y="1185570"/>
                <a:ext cx="41465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34" name="Bogen 133"/>
              <p:cNvSpPr/>
              <p:nvPr/>
            </p:nvSpPr>
            <p:spPr>
              <a:xfrm>
                <a:off x="301595" y="402768"/>
                <a:ext cx="50638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5" name="Bogen 134"/>
              <p:cNvSpPr/>
              <p:nvPr/>
            </p:nvSpPr>
            <p:spPr>
              <a:xfrm>
                <a:off x="299763" y="1502772"/>
                <a:ext cx="51343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6" name="Textfeld 10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7536" y="808483"/>
                <a:ext cx="31912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TE=0</a:t>
                </a:r>
                <a:endParaRPr lang="de-DE" sz="1200" dirty="0">
                  <a:effectLst/>
                  <a:latin typeface="Times New Roman" panose="02020603050405020304" pitchFamily="18" charset="0"/>
                  <a:ea typeface="Times New Roman" panose="02020603050405020304" pitchFamily="18" charset="0"/>
                </a:endParaRPr>
              </a:p>
            </p:txBody>
          </p:sp>
          <p:sp>
            <p:nvSpPr>
              <p:cNvPr id="137" name="Bogen 136"/>
              <p:cNvSpPr/>
              <p:nvPr/>
            </p:nvSpPr>
            <p:spPr>
              <a:xfrm>
                <a:off x="2994455" y="360898"/>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8" name="Textfeld 111">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3114168" y="855933"/>
                <a:ext cx="10642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39" name="Bogen 138"/>
              <p:cNvSpPr/>
              <p:nvPr/>
            </p:nvSpPr>
            <p:spPr>
              <a:xfrm>
                <a:off x="3001462" y="1487425"/>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40" name="Textfeld 11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3114324" y="1263044"/>
                <a:ext cx="104394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TA=0</a:t>
                </a:r>
                <a:endParaRPr lang="de-DE" sz="1200">
                  <a:effectLst/>
                  <a:latin typeface="Times New Roman" panose="02020603050405020304" pitchFamily="18" charset="0"/>
                  <a:ea typeface="Times New Roman" panose="02020603050405020304" pitchFamily="18" charset="0"/>
                </a:endParaRPr>
              </a:p>
            </p:txBody>
          </p:sp>
          <p:sp>
            <p:nvSpPr>
              <p:cNvPr id="141" name="Textfeld 12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0" y="1640074"/>
                <a:ext cx="27077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grpSp>
      </p:grpSp>
      <p:pic>
        <p:nvPicPr>
          <p:cNvPr id="151" name="Audio 15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13084157"/>
      </p:ext>
    </p:extLst>
  </p:cSld>
  <p:clrMapOvr>
    <a:masterClrMapping/>
  </p:clrMapOvr>
  <mc:AlternateContent xmlns:mc="http://schemas.openxmlformats.org/markup-compatibility/2006">
    <mc:Choice xmlns:p14="http://schemas.microsoft.com/office/powerpoint/2010/main" Requires="p14">
      <p:transition spd="slow" p14:dur="2000" advTm="46568"/>
    </mc:Choice>
    <mc:Fallback>
      <p:transition spd="slow" advTm="4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1"/>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4" name="Gruppieren 113"/>
          <p:cNvGrpSpPr/>
          <p:nvPr/>
        </p:nvGrpSpPr>
        <p:grpSpPr>
          <a:xfrm>
            <a:off x="7122590" y="578331"/>
            <a:ext cx="4274614" cy="5158065"/>
            <a:chOff x="7122590" y="578331"/>
            <a:chExt cx="4274614" cy="5158065"/>
          </a:xfrm>
          <a:solidFill>
            <a:schemeClr val="bg1"/>
          </a:solidFill>
        </p:grpSpPr>
        <p:pic>
          <p:nvPicPr>
            <p:cNvPr id="116" name="Grafik 115"/>
            <p:cNvPicPr>
              <a:picLocks noChangeAspect="1"/>
            </p:cNvPicPr>
            <p:nvPr/>
          </p:nvPicPr>
          <p:blipFill>
            <a:blip r:embed="rId4"/>
            <a:stretch>
              <a:fillRect/>
            </a:stretch>
          </p:blipFill>
          <p:spPr>
            <a:xfrm>
              <a:off x="7667414" y="578331"/>
              <a:ext cx="3454985" cy="1191374"/>
            </a:xfrm>
            <a:prstGeom prst="rect">
              <a:avLst/>
            </a:prstGeom>
            <a:grpFill/>
          </p:spPr>
        </p:pic>
        <p:grpSp>
          <p:nvGrpSpPr>
            <p:cNvPr id="111" name="Gruppieren 110"/>
            <p:cNvGrpSpPr/>
            <p:nvPr/>
          </p:nvGrpSpPr>
          <p:grpSpPr>
            <a:xfrm>
              <a:off x="7122590" y="1352007"/>
              <a:ext cx="4274614" cy="4384389"/>
              <a:chOff x="2993374" y="1082866"/>
              <a:chExt cx="4274614" cy="4384389"/>
            </a:xfrm>
            <a:grp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sp>
        <p:nvSpPr>
          <p:cNvPr id="4" name="Rechteck 3"/>
          <p:cNvSpPr/>
          <p:nvPr/>
        </p:nvSpPr>
        <p:spPr>
          <a:xfrm>
            <a:off x="5975765" y="1076903"/>
            <a:ext cx="5046671" cy="4524315"/>
          </a:xfrm>
          <a:prstGeom prst="rect">
            <a:avLst/>
          </a:prstGeom>
          <a:solidFill>
            <a:srgbClr val="FFFF00"/>
          </a:solidFill>
        </p:spPr>
        <p:txBody>
          <a:bodyPr wrap="square">
            <a:spAutoFit/>
          </a:bodyPr>
          <a:lstStyle/>
          <a:p>
            <a:r>
              <a:rPr lang="de-DE" sz="2400" dirty="0" smtClean="0"/>
              <a:t>#</a:t>
            </a:r>
            <a:r>
              <a:rPr lang="de-DE" sz="2400" dirty="0" err="1" smtClean="0"/>
              <a:t>include</a:t>
            </a:r>
            <a:r>
              <a:rPr lang="de-DE" sz="2400" dirty="0" smtClean="0"/>
              <a:t> "</a:t>
            </a:r>
            <a:r>
              <a:rPr lang="de-DE" sz="2400" dirty="0" err="1" smtClean="0"/>
              <a:t>mbed.h</a:t>
            </a:r>
            <a:r>
              <a:rPr lang="de-DE" sz="2400" dirty="0" smtClean="0"/>
              <a:t>"</a:t>
            </a:r>
          </a:p>
          <a:p>
            <a:r>
              <a:rPr lang="de-DE" sz="2400" dirty="0" smtClean="0"/>
              <a:t>#</a:t>
            </a:r>
            <a:r>
              <a:rPr lang="de-DE" sz="2400" dirty="0" err="1" smtClean="0"/>
              <a:t>include</a:t>
            </a:r>
            <a:r>
              <a:rPr lang="de-DE" sz="2400" dirty="0" smtClean="0"/>
              <a:t> "</a:t>
            </a:r>
            <a:r>
              <a:rPr lang="de-DE" sz="2400" dirty="0" err="1" smtClean="0"/>
              <a:t>LCD.h</a:t>
            </a:r>
            <a:r>
              <a:rPr lang="de-DE" sz="2400" dirty="0" smtClean="0"/>
              <a:t>"</a:t>
            </a:r>
          </a:p>
          <a:p>
            <a:endParaRPr lang="de-DE" sz="2400" dirty="0" smtClean="0"/>
          </a:p>
          <a:p>
            <a:r>
              <a:rPr lang="de-DE" sz="2400" dirty="0" err="1" smtClean="0"/>
              <a:t>lcd</a:t>
            </a:r>
            <a:r>
              <a:rPr lang="de-DE" sz="2400" dirty="0" smtClean="0"/>
              <a:t> </a:t>
            </a:r>
            <a:r>
              <a:rPr lang="de-DE" sz="2400" dirty="0" err="1" smtClean="0"/>
              <a:t>mylcd</a:t>
            </a:r>
            <a:r>
              <a:rPr lang="de-DE" sz="2400" dirty="0" smtClean="0"/>
              <a:t>;</a:t>
            </a:r>
          </a:p>
          <a:p>
            <a:r>
              <a:rPr lang="de-DE" sz="2400" dirty="0" err="1" smtClean="0"/>
              <a:t>int</a:t>
            </a:r>
            <a:r>
              <a:rPr lang="de-DE" sz="2400" dirty="0" smtClean="0"/>
              <a:t> zeit= </a:t>
            </a:r>
            <a:r>
              <a:rPr lang="de-DE" sz="2400" dirty="0" smtClean="0"/>
              <a:t>100</a:t>
            </a:r>
            <a:r>
              <a:rPr lang="de-DE" sz="2400" dirty="0" smtClean="0"/>
              <a:t>; //Zeit in </a:t>
            </a:r>
            <a:r>
              <a:rPr lang="de-DE" sz="2400" dirty="0" err="1" smtClean="0"/>
              <a:t>ms</a:t>
            </a:r>
            <a:endParaRPr lang="de-DE" sz="2400" dirty="0" smtClean="0"/>
          </a:p>
          <a:p>
            <a:endParaRPr lang="de-DE" sz="2400" dirty="0" smtClean="0"/>
          </a:p>
          <a:p>
            <a:r>
              <a:rPr lang="de-DE" sz="2400" dirty="0" err="1" smtClean="0">
                <a:solidFill>
                  <a:srgbClr val="FF0000"/>
                </a:solidFill>
              </a:rPr>
              <a:t>PortOut</a:t>
            </a:r>
            <a:r>
              <a:rPr lang="de-DE" sz="2400" dirty="0" smtClean="0">
                <a:solidFill>
                  <a:srgbClr val="FF0000"/>
                </a:solidFill>
              </a:rPr>
              <a:t> zustand(PortC,0b1111);</a:t>
            </a:r>
          </a:p>
          <a:p>
            <a:r>
              <a:rPr lang="de-DE" sz="2400" dirty="0" err="1" smtClean="0"/>
              <a:t>DigitalOut</a:t>
            </a:r>
            <a:r>
              <a:rPr lang="de-DE" sz="2400" dirty="0" smtClean="0"/>
              <a:t> </a:t>
            </a:r>
            <a:r>
              <a:rPr lang="de-DE" sz="2400" dirty="0" err="1" smtClean="0"/>
              <a:t>warnlampe</a:t>
            </a:r>
            <a:r>
              <a:rPr lang="de-DE" sz="2400" dirty="0" smtClean="0"/>
              <a:t>(PC_7);</a:t>
            </a:r>
          </a:p>
          <a:p>
            <a:endParaRPr lang="de-DE" sz="2400" dirty="0" smtClean="0"/>
          </a:p>
          <a:p>
            <a:r>
              <a:rPr lang="de-DE" sz="2400" dirty="0" err="1" smtClean="0"/>
              <a:t>InterruptIn</a:t>
            </a:r>
            <a:r>
              <a:rPr lang="de-DE" sz="2400" dirty="0" smtClean="0"/>
              <a:t> </a:t>
            </a:r>
            <a:r>
              <a:rPr lang="de-DE" sz="2400" dirty="0" err="1" smtClean="0"/>
              <a:t>TrocknenEin</a:t>
            </a:r>
            <a:r>
              <a:rPr lang="de-DE" sz="2400" dirty="0" smtClean="0"/>
              <a:t>(PA_10);</a:t>
            </a:r>
          </a:p>
          <a:p>
            <a:r>
              <a:rPr lang="de-DE" sz="2400" dirty="0" err="1" smtClean="0"/>
              <a:t>InterruptIn</a:t>
            </a:r>
            <a:r>
              <a:rPr lang="de-DE" sz="2400" dirty="0" smtClean="0"/>
              <a:t> </a:t>
            </a:r>
            <a:r>
              <a:rPr lang="de-DE" sz="2400" dirty="0" err="1" smtClean="0"/>
              <a:t>TrocknenAus</a:t>
            </a:r>
            <a:r>
              <a:rPr lang="de-DE" sz="2400" dirty="0" smtClean="0"/>
              <a:t>(PA_6);</a:t>
            </a:r>
          </a:p>
          <a:p>
            <a:r>
              <a:rPr lang="de-DE" sz="2400" dirty="0" err="1" smtClean="0"/>
              <a:t>DigitalIn</a:t>
            </a:r>
            <a:r>
              <a:rPr lang="de-DE" sz="2400" dirty="0" smtClean="0"/>
              <a:t> Lichtschranke(PB_0</a:t>
            </a:r>
            <a:r>
              <a:rPr lang="de-DE" sz="2400" dirty="0" smtClean="0"/>
              <a:t>);</a:t>
            </a:r>
            <a:endParaRPr lang="de-DE" sz="2400" dirty="0" smtClean="0"/>
          </a:p>
        </p:txBody>
      </p:sp>
      <p:sp>
        <p:nvSpPr>
          <p:cNvPr id="5" name="Textfeld 4"/>
          <p:cNvSpPr txBox="1"/>
          <p:nvPr/>
        </p:nvSpPr>
        <p:spPr>
          <a:xfrm>
            <a:off x="630611" y="559990"/>
            <a:ext cx="4575483" cy="461665"/>
          </a:xfrm>
          <a:prstGeom prst="rect">
            <a:avLst/>
          </a:prstGeom>
          <a:noFill/>
        </p:spPr>
        <p:txBody>
          <a:bodyPr wrap="none" rtlCol="0">
            <a:spAutoFit/>
          </a:bodyPr>
          <a:lstStyle/>
          <a:p>
            <a:r>
              <a:rPr lang="de-DE" sz="2400" dirty="0" smtClean="0"/>
              <a:t>Deklaration der Ein- und Ausgänge:</a:t>
            </a:r>
            <a:endParaRPr lang="de-DE" sz="2400" dirty="0"/>
          </a:p>
        </p:txBody>
      </p:sp>
      <p:pic>
        <p:nvPicPr>
          <p:cNvPr id="118" name="Audio 11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457795795"/>
      </p:ext>
    </p:extLst>
  </p:cSld>
  <p:clrMapOvr>
    <a:masterClrMapping/>
  </p:clrMapOvr>
  <mc:AlternateContent xmlns:mc="http://schemas.openxmlformats.org/markup-compatibility/2006">
    <mc:Choice xmlns:p14="http://schemas.microsoft.com/office/powerpoint/2010/main" Requires="p14">
      <p:transition spd="slow" p14:dur="2000" advTm="91551"/>
    </mc:Choice>
    <mc:Fallback>
      <p:transition spd="slow" advTm="915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Grafik 151"/>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sp>
        <p:nvSpPr>
          <p:cNvPr id="4" name="Rechteck 3"/>
          <p:cNvSpPr/>
          <p:nvPr/>
        </p:nvSpPr>
        <p:spPr>
          <a:xfrm>
            <a:off x="258658" y="552151"/>
            <a:ext cx="6863932" cy="2677656"/>
          </a:xfrm>
          <a:prstGeom prst="rect">
            <a:avLst/>
          </a:prstGeom>
          <a:solidFill>
            <a:schemeClr val="bg1"/>
          </a:solidFill>
        </p:spPr>
        <p:txBody>
          <a:bodyPr wrap="square">
            <a:spAutoFit/>
          </a:bodyPr>
          <a:lstStyle/>
          <a:p>
            <a:r>
              <a:rPr lang="de-DE" sz="2400" dirty="0" smtClean="0"/>
              <a:t>Definition der Zustände:</a:t>
            </a:r>
          </a:p>
          <a:p>
            <a:endParaRPr lang="de-DE" sz="2400" dirty="0" smtClean="0"/>
          </a:p>
          <a:p>
            <a:r>
              <a:rPr lang="de-DE" sz="2400" dirty="0" smtClean="0">
                <a:latin typeface="Consolas" panose="020B0609020204030204" pitchFamily="49" charset="0"/>
              </a:rPr>
              <a:t>//Zustandsdefinitionen</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Aus </a:t>
            </a:r>
            <a:r>
              <a:rPr lang="de-DE" sz="2400" dirty="0" smtClean="0">
                <a:latin typeface="Consolas" panose="020B0609020204030204" pitchFamily="49" charset="0"/>
              </a:rPr>
              <a:t>0b0000		</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Anlaufen </a:t>
            </a:r>
            <a:r>
              <a:rPr lang="de-DE" sz="2400" dirty="0" smtClean="0">
                <a:latin typeface="Consolas" panose="020B0609020204030204" pitchFamily="49" charset="0"/>
              </a:rPr>
              <a:t>0b1110	</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Betrieb </a:t>
            </a:r>
            <a:r>
              <a:rPr lang="de-DE" sz="2400" dirty="0" smtClean="0">
                <a:latin typeface="Consolas" panose="020B0609020204030204" pitchFamily="49" charset="0"/>
              </a:rPr>
              <a:t>0b1111</a:t>
            </a:r>
            <a:r>
              <a:rPr lang="de-DE" sz="2400" dirty="0">
                <a:latin typeface="Consolas" panose="020B0609020204030204" pitchFamily="49" charset="0"/>
              </a:rPr>
              <a:t>	</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Abschalten </a:t>
            </a:r>
            <a:r>
              <a:rPr lang="de-DE" sz="2400" dirty="0">
                <a:latin typeface="Consolas" panose="020B0609020204030204" pitchFamily="49" charset="0"/>
              </a:rPr>
              <a:t>0b0111	</a:t>
            </a:r>
            <a:endParaRPr lang="de-DE" sz="2400" dirty="0" smtClean="0">
              <a:latin typeface="Consolas" panose="020B0609020204030204" pitchFamily="49"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09869092"/>
      </p:ext>
    </p:extLst>
  </p:cSld>
  <p:clrMapOvr>
    <a:masterClrMapping/>
  </p:clrMapOvr>
  <mc:AlternateContent xmlns:mc="http://schemas.openxmlformats.org/markup-compatibility/2006">
    <mc:Choice xmlns:p14="http://schemas.microsoft.com/office/powerpoint/2010/main" Requires="p14">
      <p:transition spd="slow" p14:dur="2000" advTm="18705"/>
    </mc:Choice>
    <mc:Fallback>
      <p:transition spd="slow" advTm="187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Grafik 130"/>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sp>
        <p:nvSpPr>
          <p:cNvPr id="4" name="Rechteck 3"/>
          <p:cNvSpPr/>
          <p:nvPr/>
        </p:nvSpPr>
        <p:spPr>
          <a:xfrm>
            <a:off x="258658" y="552151"/>
            <a:ext cx="6863932" cy="2677656"/>
          </a:xfrm>
          <a:prstGeom prst="rect">
            <a:avLst/>
          </a:prstGeom>
          <a:solidFill>
            <a:schemeClr val="bg1"/>
          </a:solidFill>
        </p:spPr>
        <p:txBody>
          <a:bodyPr wrap="square">
            <a:spAutoFit/>
          </a:bodyPr>
          <a:lstStyle/>
          <a:p>
            <a:r>
              <a:rPr lang="de-DE" sz="2400" dirty="0" smtClean="0"/>
              <a:t>Definition der Zustände:</a:t>
            </a:r>
          </a:p>
          <a:p>
            <a:endParaRPr lang="de-DE" sz="2400" dirty="0" smtClean="0"/>
          </a:p>
          <a:p>
            <a:r>
              <a:rPr lang="de-DE" sz="2400" dirty="0" smtClean="0">
                <a:latin typeface="Consolas" panose="020B0609020204030204" pitchFamily="49" charset="0"/>
              </a:rPr>
              <a:t>//Zustandsdefinitionen</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Aus </a:t>
            </a:r>
            <a:r>
              <a:rPr lang="de-DE" sz="2400" dirty="0" smtClean="0">
                <a:latin typeface="Consolas" panose="020B0609020204030204" pitchFamily="49" charset="0"/>
              </a:rPr>
              <a:t>0b0000		</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Anlaufen </a:t>
            </a:r>
            <a:r>
              <a:rPr lang="de-DE" sz="2400" dirty="0" smtClean="0">
                <a:latin typeface="Consolas" panose="020B0609020204030204" pitchFamily="49" charset="0"/>
              </a:rPr>
              <a:t>0b1110	</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Betrieb </a:t>
            </a:r>
            <a:r>
              <a:rPr lang="de-DE" sz="2400" dirty="0" smtClean="0">
                <a:latin typeface="Consolas" panose="020B0609020204030204" pitchFamily="49" charset="0"/>
              </a:rPr>
              <a:t>0b1111</a:t>
            </a:r>
            <a:r>
              <a:rPr lang="de-DE" sz="2400" dirty="0">
                <a:latin typeface="Consolas" panose="020B0609020204030204" pitchFamily="49" charset="0"/>
              </a:rPr>
              <a:t>	</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Abschalten </a:t>
            </a:r>
            <a:r>
              <a:rPr lang="de-DE" sz="2400" dirty="0">
                <a:latin typeface="Consolas" panose="020B0609020204030204" pitchFamily="49" charset="0"/>
              </a:rPr>
              <a:t>0b0111	</a:t>
            </a:r>
            <a:endParaRPr lang="de-DE" sz="2400" dirty="0" smtClean="0">
              <a:latin typeface="Consolas" panose="020B0609020204030204" pitchFamily="49" charset="0"/>
            </a:endParaRPr>
          </a:p>
        </p:txBody>
      </p:sp>
      <p:sp>
        <p:nvSpPr>
          <p:cNvPr id="5" name="Rechteck 4"/>
          <p:cNvSpPr/>
          <p:nvPr/>
        </p:nvSpPr>
        <p:spPr>
          <a:xfrm>
            <a:off x="8737509" y="655782"/>
            <a:ext cx="2323326" cy="969818"/>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p:nvSpPr>
        <p:spPr>
          <a:xfrm>
            <a:off x="8752980" y="1774743"/>
            <a:ext cx="2323326" cy="969818"/>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p:nvSpPr>
        <p:spPr>
          <a:xfrm>
            <a:off x="8853246" y="3218758"/>
            <a:ext cx="2323326" cy="969818"/>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p:nvSpPr>
        <p:spPr>
          <a:xfrm>
            <a:off x="8815825" y="4762117"/>
            <a:ext cx="2323326" cy="969818"/>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21" name="Gerade Verbindung mit Pfeil 120"/>
          <p:cNvCxnSpPr>
            <a:endCxn id="5" idx="1"/>
          </p:cNvCxnSpPr>
          <p:nvPr/>
        </p:nvCxnSpPr>
        <p:spPr>
          <a:xfrm flipV="1">
            <a:off x="3450417" y="1140691"/>
            <a:ext cx="5287092" cy="734291"/>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Gerade Verbindung mit Pfeil 123"/>
          <p:cNvCxnSpPr>
            <a:endCxn id="118" idx="1"/>
          </p:cNvCxnSpPr>
          <p:nvPr/>
        </p:nvCxnSpPr>
        <p:spPr>
          <a:xfrm>
            <a:off x="4348763" y="2249234"/>
            <a:ext cx="4404217" cy="10418"/>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Gerade Verbindung mit Pfeil 125"/>
          <p:cNvCxnSpPr>
            <a:endCxn id="119" idx="1"/>
          </p:cNvCxnSpPr>
          <p:nvPr/>
        </p:nvCxnSpPr>
        <p:spPr>
          <a:xfrm>
            <a:off x="4062838" y="2603982"/>
            <a:ext cx="4790408" cy="109968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Gerade Verbindung mit Pfeil 128"/>
          <p:cNvCxnSpPr>
            <a:endCxn id="120" idx="1"/>
          </p:cNvCxnSpPr>
          <p:nvPr/>
        </p:nvCxnSpPr>
        <p:spPr>
          <a:xfrm>
            <a:off x="4601537" y="2970192"/>
            <a:ext cx="4214288" cy="227683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2" name="Audio 13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05587068"/>
      </p:ext>
    </p:extLst>
  </p:cSld>
  <p:clrMapOvr>
    <a:masterClrMapping/>
  </p:clrMapOvr>
  <mc:AlternateContent xmlns:mc="http://schemas.openxmlformats.org/markup-compatibility/2006">
    <mc:Choice xmlns:p14="http://schemas.microsoft.com/office/powerpoint/2010/main" Requires="p14">
      <p:transition spd="slow" p14:dur="2000" advTm="18943"/>
    </mc:Choice>
    <mc:Fallback>
      <p:transition spd="slow" advTm="189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4" name="Gruppieren 113"/>
          <p:cNvGrpSpPr/>
          <p:nvPr/>
        </p:nvGrpSpPr>
        <p:grpSpPr>
          <a:xfrm>
            <a:off x="7122590" y="578331"/>
            <a:ext cx="4274614" cy="5158065"/>
            <a:chOff x="7122590" y="578331"/>
            <a:chExt cx="4274614" cy="5158065"/>
          </a:xfrm>
          <a:solidFill>
            <a:schemeClr val="bg1"/>
          </a:solidFill>
        </p:grpSpPr>
        <p:pic>
          <p:nvPicPr>
            <p:cNvPr id="116" name="Grafik 115"/>
            <p:cNvPicPr>
              <a:picLocks noChangeAspect="1"/>
            </p:cNvPicPr>
            <p:nvPr/>
          </p:nvPicPr>
          <p:blipFill>
            <a:blip r:embed="rId4"/>
            <a:stretch>
              <a:fillRect/>
            </a:stretch>
          </p:blipFill>
          <p:spPr>
            <a:xfrm>
              <a:off x="7667414" y="578331"/>
              <a:ext cx="3454985" cy="1191374"/>
            </a:xfrm>
            <a:prstGeom prst="rect">
              <a:avLst/>
            </a:prstGeom>
            <a:grpFill/>
          </p:spPr>
        </p:pic>
        <p:grpSp>
          <p:nvGrpSpPr>
            <p:cNvPr id="111" name="Gruppieren 110"/>
            <p:cNvGrpSpPr/>
            <p:nvPr/>
          </p:nvGrpSpPr>
          <p:grpSpPr>
            <a:xfrm>
              <a:off x="7122590" y="1352007"/>
              <a:ext cx="4274614" cy="4384389"/>
              <a:chOff x="2993374" y="1082866"/>
              <a:chExt cx="4274614" cy="4384389"/>
            </a:xfrm>
            <a:grp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sp>
        <p:nvSpPr>
          <p:cNvPr id="4" name="Rechteck 3"/>
          <p:cNvSpPr/>
          <p:nvPr/>
        </p:nvSpPr>
        <p:spPr>
          <a:xfrm>
            <a:off x="258658" y="552151"/>
            <a:ext cx="11416106" cy="3046988"/>
          </a:xfrm>
          <a:prstGeom prst="rect">
            <a:avLst/>
          </a:prstGeom>
          <a:solidFill>
            <a:schemeClr val="bg1"/>
          </a:solidFill>
        </p:spPr>
        <p:txBody>
          <a:bodyPr wrap="square">
            <a:spAutoFit/>
          </a:bodyPr>
          <a:lstStyle/>
          <a:p>
            <a:r>
              <a:rPr lang="de-DE" sz="2400" dirty="0" smtClean="0"/>
              <a:t>Definition der Zustände:</a:t>
            </a:r>
          </a:p>
          <a:p>
            <a:endParaRPr lang="de-DE" sz="2400" dirty="0" smtClean="0"/>
          </a:p>
          <a:p>
            <a:r>
              <a:rPr lang="de-DE" sz="2400" dirty="0" smtClean="0">
                <a:latin typeface="Consolas" panose="020B0609020204030204" pitchFamily="49" charset="0"/>
              </a:rPr>
              <a:t>//Zustandsdefinitionen</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Aus </a:t>
            </a:r>
            <a:r>
              <a:rPr lang="de-DE" sz="2400" dirty="0" smtClean="0">
                <a:latin typeface="Consolas" panose="020B0609020204030204" pitchFamily="49" charset="0"/>
              </a:rPr>
              <a:t>0b0000		//alles aus</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Anlaufen </a:t>
            </a:r>
            <a:r>
              <a:rPr lang="de-DE" sz="2400" dirty="0" smtClean="0">
                <a:latin typeface="Consolas" panose="020B0609020204030204" pitchFamily="49" charset="0"/>
              </a:rPr>
              <a:t>0b1110	//Schieber, Lüfter, Motor = 1, Pumpe=0</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Betrieb </a:t>
            </a:r>
            <a:r>
              <a:rPr lang="de-DE" sz="2400" dirty="0" smtClean="0">
                <a:latin typeface="Consolas" panose="020B0609020204030204" pitchFamily="49" charset="0"/>
              </a:rPr>
              <a:t>0b1111</a:t>
            </a:r>
            <a:r>
              <a:rPr lang="de-DE" sz="2400" dirty="0">
                <a:latin typeface="Consolas" panose="020B0609020204030204" pitchFamily="49" charset="0"/>
              </a:rPr>
              <a:t>	//Schieber, Lüfter, </a:t>
            </a:r>
            <a:r>
              <a:rPr lang="de-DE" sz="2400" dirty="0" smtClean="0">
                <a:latin typeface="Consolas" panose="020B0609020204030204" pitchFamily="49" charset="0"/>
              </a:rPr>
              <a:t>Motor, Pumpe =1</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Abschalten </a:t>
            </a:r>
            <a:r>
              <a:rPr lang="de-DE" sz="2400" dirty="0">
                <a:latin typeface="Consolas" panose="020B0609020204030204" pitchFamily="49" charset="0"/>
              </a:rPr>
              <a:t>0b0111	//</a:t>
            </a:r>
            <a:r>
              <a:rPr lang="de-DE" sz="2400" dirty="0" smtClean="0">
                <a:latin typeface="Consolas" panose="020B0609020204030204" pitchFamily="49" charset="0"/>
              </a:rPr>
              <a:t>Schieber=0, </a:t>
            </a:r>
            <a:r>
              <a:rPr lang="de-DE" sz="2400" dirty="0">
                <a:latin typeface="Consolas" panose="020B0609020204030204" pitchFamily="49" charset="0"/>
              </a:rPr>
              <a:t>Lüfter, Motor, Pumpe =1</a:t>
            </a:r>
          </a:p>
          <a:p>
            <a:endParaRPr lang="de-DE" sz="2400" dirty="0" smtClean="0">
              <a:latin typeface="Consolas" panose="020B0609020204030204" pitchFamily="49" charset="0"/>
            </a:endParaRPr>
          </a:p>
        </p:txBody>
      </p:sp>
      <p:grpSp>
        <p:nvGrpSpPr>
          <p:cNvPr id="118" name="Gruppieren 117"/>
          <p:cNvGrpSpPr/>
          <p:nvPr/>
        </p:nvGrpSpPr>
        <p:grpSpPr>
          <a:xfrm>
            <a:off x="791017" y="3382949"/>
            <a:ext cx="6543642" cy="3390420"/>
            <a:chOff x="359372" y="1736470"/>
            <a:chExt cx="6543642" cy="3390420"/>
          </a:xfrm>
        </p:grpSpPr>
        <p:sp>
          <p:nvSpPr>
            <p:cNvPr id="119" name="Rechteck 118"/>
            <p:cNvSpPr/>
            <p:nvPr/>
          </p:nvSpPr>
          <p:spPr>
            <a:xfrm>
              <a:off x="359372" y="1736470"/>
              <a:ext cx="6543642" cy="33904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20" name="Gruppieren 119"/>
            <p:cNvGrpSpPr/>
            <p:nvPr/>
          </p:nvGrpSpPr>
          <p:grpSpPr>
            <a:xfrm>
              <a:off x="568967" y="1874318"/>
              <a:ext cx="6137197" cy="3093942"/>
              <a:chOff x="0" y="0"/>
              <a:chExt cx="4178428" cy="2040042"/>
            </a:xfrm>
            <a:solidFill>
              <a:srgbClr val="FFFF00"/>
            </a:solidFill>
          </p:grpSpPr>
          <p:grpSp>
            <p:nvGrpSpPr>
              <p:cNvPr id="121" name="Gruppieren 12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6A8F8C2-B6E2-4963-8F8A-9D29145F3262}"/>
                  </a:ext>
                </a:extLst>
              </p:cNvPr>
              <p:cNvGrpSpPr/>
              <p:nvPr/>
            </p:nvGrpSpPr>
            <p:grpSpPr>
              <a:xfrm>
                <a:off x="618886" y="317054"/>
                <a:ext cx="612000" cy="612000"/>
                <a:chOff x="618886" y="317054"/>
                <a:chExt cx="612000" cy="612000"/>
              </a:xfrm>
              <a:grpFill/>
            </p:grpSpPr>
            <p:sp>
              <p:nvSpPr>
                <p:cNvPr id="150" name="Ellipse 14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1BBA6C6-B631-4FE9-B1F4-6654D040C3AA}"/>
                    </a:ext>
                  </a:extLst>
                </p:cNvPr>
                <p:cNvSpPr/>
                <p:nvPr/>
              </p:nvSpPr>
              <p:spPr>
                <a:xfrm>
                  <a:off x="618886" y="317054"/>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Z0</a:t>
                  </a:r>
                  <a:endParaRPr lang="de-DE" sz="1200" dirty="0">
                    <a:effectLst/>
                    <a:latin typeface="Times New Roman" panose="02020603050405020304" pitchFamily="18" charset="0"/>
                    <a:ea typeface="Times New Roman" panose="02020603050405020304" pitchFamily="18" charset="0"/>
                  </a:endParaRPr>
                </a:p>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0,0,0,0</a:t>
                  </a:r>
                  <a:endParaRPr lang="de-DE" sz="1200" dirty="0">
                    <a:effectLst/>
                    <a:latin typeface="Times New Roman" panose="02020603050405020304" pitchFamily="18" charset="0"/>
                    <a:ea typeface="Times New Roman" panose="02020603050405020304" pitchFamily="18" charset="0"/>
                  </a:endParaRPr>
                </a:p>
              </p:txBody>
            </p:sp>
            <p:cxnSp>
              <p:nvCxnSpPr>
                <p:cNvPr id="151" name="Gerader Verbinder 15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4B9FA8-17AF-400F-B8F3-42303BC65048}"/>
                    </a:ext>
                  </a:extLst>
                </p:cNvPr>
                <p:cNvCxnSpPr>
                  <a:stCxn id="150" idx="2"/>
                  <a:endCxn id="150" idx="6"/>
                </p:cNvCxnSpPr>
                <p:nvPr/>
              </p:nvCxnSpPr>
              <p:spPr>
                <a:xfrm>
                  <a:off x="618886" y="623054"/>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2" name="Textfeld 15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7346842-AA32-4A51-9AFF-A0EA3FF10E9D}"/>
                  </a:ext>
                </a:extLst>
              </p:cNvPr>
              <p:cNvSpPr txBox="1"/>
              <p:nvPr/>
            </p:nvSpPr>
            <p:spPr>
              <a:xfrm>
                <a:off x="1707469" y="0"/>
                <a:ext cx="224472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Y={Schieber, Motor, Lüfter, Pumpe}</a:t>
                </a:r>
                <a:endParaRPr lang="de-DE" sz="1200">
                  <a:effectLst/>
                  <a:latin typeface="Times New Roman" panose="02020603050405020304" pitchFamily="18" charset="0"/>
                  <a:ea typeface="Times New Roman" panose="02020603050405020304" pitchFamily="18" charset="0"/>
                </a:endParaRPr>
              </a:p>
            </p:txBody>
          </p:sp>
          <p:grpSp>
            <p:nvGrpSpPr>
              <p:cNvPr id="123" name="Gruppieren 12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29D67920-EE96-4892-8B8E-8F55160B65F0}"/>
                  </a:ext>
                </a:extLst>
              </p:cNvPr>
              <p:cNvGrpSpPr/>
              <p:nvPr/>
            </p:nvGrpSpPr>
            <p:grpSpPr>
              <a:xfrm>
                <a:off x="2554964" y="318011"/>
                <a:ext cx="612000" cy="612000"/>
                <a:chOff x="2554964" y="318011"/>
                <a:chExt cx="612000" cy="612000"/>
              </a:xfrm>
              <a:grpFill/>
            </p:grpSpPr>
            <p:sp>
              <p:nvSpPr>
                <p:cNvPr id="148" name="Ellipse 14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10597E1A-985A-48EC-AD2E-7183569106A9}"/>
                    </a:ext>
                  </a:extLst>
                </p:cNvPr>
                <p:cNvSpPr/>
                <p:nvPr/>
              </p:nvSpPr>
              <p:spPr>
                <a:xfrm>
                  <a:off x="2554964" y="318011"/>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Z1</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1,1,1,0</a:t>
                  </a:r>
                  <a:endParaRPr lang="de-DE" sz="1200">
                    <a:effectLst/>
                    <a:latin typeface="Times New Roman" panose="02020603050405020304" pitchFamily="18" charset="0"/>
                    <a:ea typeface="Times New Roman" panose="02020603050405020304" pitchFamily="18" charset="0"/>
                  </a:endParaRPr>
                </a:p>
              </p:txBody>
            </p:sp>
            <p:cxnSp>
              <p:nvCxnSpPr>
                <p:cNvPr id="149" name="Gerader Verbinder 14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5CC7840-BD88-4E46-890A-DE86F82F7620}"/>
                    </a:ext>
                  </a:extLst>
                </p:cNvPr>
                <p:cNvCxnSpPr>
                  <a:stCxn id="148" idx="2"/>
                  <a:endCxn id="148" idx="6"/>
                </p:cNvCxnSpPr>
                <p:nvPr/>
              </p:nvCxnSpPr>
              <p:spPr>
                <a:xfrm>
                  <a:off x="2554964" y="624011"/>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4" name="Gruppieren 12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C1C58F1-984B-495A-8C99-5E3E03EAFD68}"/>
                  </a:ext>
                </a:extLst>
              </p:cNvPr>
              <p:cNvGrpSpPr/>
              <p:nvPr/>
            </p:nvGrpSpPr>
            <p:grpSpPr>
              <a:xfrm>
                <a:off x="2554964" y="1428042"/>
                <a:ext cx="612000" cy="612000"/>
                <a:chOff x="2554964" y="1428042"/>
                <a:chExt cx="612000" cy="612000"/>
              </a:xfrm>
              <a:grpFill/>
            </p:grpSpPr>
            <p:sp>
              <p:nvSpPr>
                <p:cNvPr id="146" name="Ellipse 145">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59B6CDF-A36A-43A7-B133-853BA09DA1C3}"/>
                    </a:ext>
                  </a:extLst>
                </p:cNvPr>
                <p:cNvSpPr/>
                <p:nvPr/>
              </p:nvSpPr>
              <p:spPr>
                <a:xfrm>
                  <a:off x="2554964" y="1428042"/>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Z2</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1,1,1,1</a:t>
                  </a:r>
                  <a:endParaRPr lang="de-DE" sz="1200">
                    <a:effectLst/>
                    <a:latin typeface="Times New Roman" panose="02020603050405020304" pitchFamily="18" charset="0"/>
                    <a:ea typeface="Times New Roman" panose="02020603050405020304" pitchFamily="18" charset="0"/>
                  </a:endParaRPr>
                </a:p>
              </p:txBody>
            </p:sp>
            <p:cxnSp>
              <p:nvCxnSpPr>
                <p:cNvPr id="147" name="Gerader Verbinder 14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0C990F0-D5A2-471D-9B9E-EBDBA849E6A7}"/>
                    </a:ext>
                  </a:extLst>
                </p:cNvPr>
                <p:cNvCxnSpPr>
                  <a:stCxn id="146" idx="2"/>
                  <a:endCxn id="146" idx="6"/>
                </p:cNvCxnSpPr>
                <p:nvPr/>
              </p:nvCxnSpPr>
              <p:spPr>
                <a:xfrm>
                  <a:off x="2554964" y="1734042"/>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5" name="Gruppieren 12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1ADDC63-03FB-4247-A9E1-18AE87C8B3BB}"/>
                  </a:ext>
                </a:extLst>
              </p:cNvPr>
              <p:cNvGrpSpPr/>
              <p:nvPr/>
            </p:nvGrpSpPr>
            <p:grpSpPr>
              <a:xfrm>
                <a:off x="618886" y="1427085"/>
                <a:ext cx="612000" cy="612000"/>
                <a:chOff x="618886" y="1427085"/>
                <a:chExt cx="612000" cy="612000"/>
              </a:xfrm>
              <a:grpFill/>
            </p:grpSpPr>
            <p:sp>
              <p:nvSpPr>
                <p:cNvPr id="144" name="Ellipse 14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BE9ED8F-9893-4C2D-B8E1-D129721537B2}"/>
                    </a:ext>
                  </a:extLst>
                </p:cNvPr>
                <p:cNvSpPr/>
                <p:nvPr/>
              </p:nvSpPr>
              <p:spPr>
                <a:xfrm>
                  <a:off x="618886" y="1427085"/>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Z3</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0,1,1,1</a:t>
                  </a:r>
                  <a:endParaRPr lang="de-DE" sz="1200">
                    <a:effectLst/>
                    <a:latin typeface="Times New Roman" panose="02020603050405020304" pitchFamily="18" charset="0"/>
                    <a:ea typeface="Times New Roman" panose="02020603050405020304" pitchFamily="18" charset="0"/>
                  </a:endParaRPr>
                </a:p>
              </p:txBody>
            </p:sp>
            <p:cxnSp>
              <p:nvCxnSpPr>
                <p:cNvPr id="145" name="Gerader Verbinder 14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72EF8B8F-20D5-4534-B5DF-FFFC0B491395}"/>
                    </a:ext>
                  </a:extLst>
                </p:cNvPr>
                <p:cNvCxnSpPr>
                  <a:stCxn id="144" idx="2"/>
                  <a:endCxn id="144" idx="6"/>
                </p:cNvCxnSpPr>
                <p:nvPr/>
              </p:nvCxnSpPr>
              <p:spPr>
                <a:xfrm>
                  <a:off x="618886" y="1733085"/>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6" name="Textfeld 16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E4DAEB0-A5AA-449B-A3E8-94BA37157FFC}"/>
                  </a:ext>
                </a:extLst>
              </p:cNvPr>
              <p:cNvSpPr txBox="1"/>
              <p:nvPr/>
            </p:nvSpPr>
            <p:spPr>
              <a:xfrm>
                <a:off x="168561" y="43926"/>
                <a:ext cx="41529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Reset</a:t>
                </a:r>
                <a:endParaRPr lang="de-DE" sz="1200">
                  <a:effectLst/>
                  <a:latin typeface="Times New Roman" panose="02020603050405020304" pitchFamily="18" charset="0"/>
                  <a:ea typeface="Times New Roman" panose="02020603050405020304" pitchFamily="18" charset="0"/>
                </a:endParaRPr>
              </a:p>
            </p:txBody>
          </p:sp>
          <p:cxnSp>
            <p:nvCxnSpPr>
              <p:cNvPr id="127" name="Gerade Verbindung mit Pfeil 12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952E82FA-E9A1-4708-8866-51FDC8EF96CB}"/>
                  </a:ext>
                </a:extLst>
              </p:cNvPr>
              <p:cNvCxnSpPr>
                <a:cxnSpLocks/>
              </p:cNvCxnSpPr>
              <p:nvPr/>
            </p:nvCxnSpPr>
            <p:spPr>
              <a:xfrm>
                <a:off x="544383" y="186748"/>
                <a:ext cx="196008" cy="180375"/>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8" name="Gerade Verbindung mit Pfeil 12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C700E9BA-B697-4B26-AF46-6B7A399ACF09}"/>
                  </a:ext>
                </a:extLst>
              </p:cNvPr>
              <p:cNvCxnSpPr>
                <a:cxnSpLocks/>
                <a:stCxn id="144" idx="0"/>
                <a:endCxn id="150" idx="4"/>
              </p:cNvCxnSpPr>
              <p:nvPr/>
            </p:nvCxnSpPr>
            <p:spPr>
              <a:xfrm flipV="1">
                <a:off x="924886" y="929054"/>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9" name="Gerade Verbindung mit Pfeil 12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529D0D7C-625F-4C13-A6D5-44D114420DAB}"/>
                  </a:ext>
                </a:extLst>
              </p:cNvPr>
              <p:cNvCxnSpPr>
                <a:cxnSpLocks/>
                <a:stCxn id="146" idx="2"/>
                <a:endCxn id="144" idx="6"/>
              </p:cNvCxnSpPr>
              <p:nvPr/>
            </p:nvCxnSpPr>
            <p:spPr>
              <a:xfrm flipH="1" flipV="1">
                <a:off x="1230886" y="1733085"/>
                <a:ext cx="1324078" cy="957"/>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0958B8-1CBB-4DF1-A6E6-17EA80036F8A}"/>
                  </a:ext>
                </a:extLst>
              </p:cNvPr>
              <p:cNvCxnSpPr>
                <a:cxnSpLocks/>
                <a:stCxn id="148" idx="4"/>
                <a:endCxn id="146" idx="0"/>
              </p:cNvCxnSpPr>
              <p:nvPr/>
            </p:nvCxnSpPr>
            <p:spPr>
              <a:xfrm>
                <a:off x="2860964" y="930011"/>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1" name="Gerade Verbindung mit Pfeil 13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68BE1F7-5E61-412D-AD9F-86730EC1692D}"/>
                  </a:ext>
                </a:extLst>
              </p:cNvPr>
              <p:cNvCxnSpPr>
                <a:cxnSpLocks/>
                <a:endCxn id="148" idx="2"/>
              </p:cNvCxnSpPr>
              <p:nvPr/>
            </p:nvCxnSpPr>
            <p:spPr>
              <a:xfrm>
                <a:off x="1239976" y="617058"/>
                <a:ext cx="1314988" cy="6953"/>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2" name="Textfeld 17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311712" y="408870"/>
                <a:ext cx="3784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TE=1</a:t>
                </a:r>
                <a:endParaRPr lang="de-DE" sz="1200">
                  <a:effectLst/>
                  <a:latin typeface="Times New Roman" panose="02020603050405020304" pitchFamily="18" charset="0"/>
                  <a:ea typeface="Times New Roman" panose="02020603050405020304" pitchFamily="18" charset="0"/>
                </a:endParaRPr>
              </a:p>
            </p:txBody>
          </p:sp>
          <p:sp>
            <p:nvSpPr>
              <p:cNvPr id="133" name="Textfeld 17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1436846" y="1493253"/>
                <a:ext cx="104457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TA=1</a:t>
                </a:r>
                <a:endParaRPr lang="de-DE" sz="1200">
                  <a:effectLst/>
                  <a:latin typeface="Times New Roman" panose="02020603050405020304" pitchFamily="18" charset="0"/>
                  <a:ea typeface="Times New Roman" panose="02020603050405020304" pitchFamily="18" charset="0"/>
                </a:endParaRPr>
              </a:p>
            </p:txBody>
          </p:sp>
          <p:sp>
            <p:nvSpPr>
              <p:cNvPr id="134" name="Textfeld 17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2492170" y="1040238"/>
                <a:ext cx="340995" cy="186055"/>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sp>
            <p:nvSpPr>
              <p:cNvPr id="135" name="Textfeld 17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962637" y="1185570"/>
                <a:ext cx="41465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36" name="Bogen 135"/>
              <p:cNvSpPr/>
              <p:nvPr/>
            </p:nvSpPr>
            <p:spPr>
              <a:xfrm>
                <a:off x="301595" y="402768"/>
                <a:ext cx="50638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7" name="Bogen 136"/>
              <p:cNvSpPr/>
              <p:nvPr/>
            </p:nvSpPr>
            <p:spPr>
              <a:xfrm>
                <a:off x="299763" y="1502772"/>
                <a:ext cx="51343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8" name="Textfeld 10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7536" y="808483"/>
                <a:ext cx="31912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TE=0</a:t>
                </a:r>
                <a:endParaRPr lang="de-DE" sz="1200" dirty="0">
                  <a:effectLst/>
                  <a:latin typeface="Times New Roman" panose="02020603050405020304" pitchFamily="18" charset="0"/>
                  <a:ea typeface="Times New Roman" panose="02020603050405020304" pitchFamily="18" charset="0"/>
                </a:endParaRPr>
              </a:p>
            </p:txBody>
          </p:sp>
          <p:sp>
            <p:nvSpPr>
              <p:cNvPr id="139" name="Bogen 138"/>
              <p:cNvSpPr/>
              <p:nvPr/>
            </p:nvSpPr>
            <p:spPr>
              <a:xfrm>
                <a:off x="2994455" y="360898"/>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40" name="Textfeld 111">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3114168" y="855933"/>
                <a:ext cx="10642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41" name="Bogen 140"/>
              <p:cNvSpPr/>
              <p:nvPr/>
            </p:nvSpPr>
            <p:spPr>
              <a:xfrm>
                <a:off x="3001462" y="1487425"/>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42" name="Textfeld 11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3114324" y="1263044"/>
                <a:ext cx="104394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TA=0</a:t>
                </a:r>
                <a:endParaRPr lang="de-DE" sz="1200">
                  <a:effectLst/>
                  <a:latin typeface="Times New Roman" panose="02020603050405020304" pitchFamily="18" charset="0"/>
                  <a:ea typeface="Times New Roman" panose="02020603050405020304" pitchFamily="18" charset="0"/>
                </a:endParaRPr>
              </a:p>
            </p:txBody>
          </p:sp>
          <p:sp>
            <p:nvSpPr>
              <p:cNvPr id="143" name="Textfeld 12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0" y="1640074"/>
                <a:ext cx="27077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grpSp>
      </p:gr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03707129"/>
      </p:ext>
    </p:extLst>
  </p:cSld>
  <p:clrMapOvr>
    <a:masterClrMapping/>
  </p:clrMapOvr>
  <mc:AlternateContent xmlns:mc="http://schemas.openxmlformats.org/markup-compatibility/2006">
    <mc:Choice xmlns:p14="http://schemas.microsoft.com/office/powerpoint/2010/main" Requires="p14">
      <p:transition spd="slow" p14:dur="2000" advTm="35471"/>
    </mc:Choice>
    <mc:Fallback>
      <p:transition spd="slow" advTm="354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sp>
        <p:nvSpPr>
          <p:cNvPr id="4" name="Textfeld 3"/>
          <p:cNvSpPr txBox="1"/>
          <p:nvPr/>
        </p:nvSpPr>
        <p:spPr>
          <a:xfrm>
            <a:off x="1311564" y="2613891"/>
            <a:ext cx="1859227" cy="584775"/>
          </a:xfrm>
          <a:prstGeom prst="rect">
            <a:avLst/>
          </a:prstGeom>
          <a:noFill/>
        </p:spPr>
        <p:txBody>
          <a:bodyPr wrap="none" rtlCol="0">
            <a:spAutoFit/>
          </a:bodyPr>
          <a:lstStyle/>
          <a:p>
            <a:pPr marL="342900" indent="-342900">
              <a:buFont typeface="+mj-lt"/>
              <a:buAutoNum type="arabicPeriod"/>
            </a:pPr>
            <a:r>
              <a:rPr lang="de-DE" sz="3200" dirty="0" smtClean="0"/>
              <a:t>Entwurf</a:t>
            </a:r>
            <a:endParaRPr lang="de-DE" sz="32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499111317"/>
      </p:ext>
    </p:extLst>
  </p:cSld>
  <p:clrMapOvr>
    <a:masterClrMapping/>
  </p:clrMapOvr>
  <mc:AlternateContent xmlns:mc="http://schemas.openxmlformats.org/markup-compatibility/2006">
    <mc:Choice xmlns:p14="http://schemas.microsoft.com/office/powerpoint/2010/main" Requires="p14">
      <p:transition spd="slow" p14:dur="2000" advTm="4118"/>
    </mc:Choice>
    <mc:Fallback>
      <p:transition spd="slow" advTm="41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4" name="Gruppieren 113"/>
          <p:cNvGrpSpPr/>
          <p:nvPr/>
        </p:nvGrpSpPr>
        <p:grpSpPr>
          <a:xfrm>
            <a:off x="7122590" y="578331"/>
            <a:ext cx="4274614" cy="5158065"/>
            <a:chOff x="7122590" y="578331"/>
            <a:chExt cx="4274614" cy="5158065"/>
          </a:xfrm>
          <a:solidFill>
            <a:schemeClr val="bg1"/>
          </a:solidFill>
        </p:grpSpPr>
        <p:pic>
          <p:nvPicPr>
            <p:cNvPr id="116" name="Grafik 115"/>
            <p:cNvPicPr>
              <a:picLocks noChangeAspect="1"/>
            </p:cNvPicPr>
            <p:nvPr/>
          </p:nvPicPr>
          <p:blipFill>
            <a:blip r:embed="rId4"/>
            <a:stretch>
              <a:fillRect/>
            </a:stretch>
          </p:blipFill>
          <p:spPr>
            <a:xfrm>
              <a:off x="7667414" y="578331"/>
              <a:ext cx="3454985" cy="1191374"/>
            </a:xfrm>
            <a:prstGeom prst="rect">
              <a:avLst/>
            </a:prstGeom>
            <a:grpFill/>
          </p:spPr>
        </p:pic>
        <p:grpSp>
          <p:nvGrpSpPr>
            <p:cNvPr id="111" name="Gruppieren 110"/>
            <p:cNvGrpSpPr/>
            <p:nvPr/>
          </p:nvGrpSpPr>
          <p:grpSpPr>
            <a:xfrm>
              <a:off x="7122590" y="1352007"/>
              <a:ext cx="4274614" cy="4384389"/>
              <a:chOff x="2993374" y="1082866"/>
              <a:chExt cx="4274614" cy="4384389"/>
            </a:xfrm>
            <a:grp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t>https://os.mbed.com/users/jack1930/code/ZustandGetreidetrocknungStufe1/</a:t>
            </a:r>
            <a:endParaRPr lang="de-DE" sz="1200" dirty="0"/>
          </a:p>
        </p:txBody>
      </p:sp>
      <p:sp>
        <p:nvSpPr>
          <p:cNvPr id="4" name="Rechteck 3"/>
          <p:cNvSpPr/>
          <p:nvPr/>
        </p:nvSpPr>
        <p:spPr>
          <a:xfrm>
            <a:off x="258658" y="552151"/>
            <a:ext cx="11416106" cy="3046988"/>
          </a:xfrm>
          <a:prstGeom prst="rect">
            <a:avLst/>
          </a:prstGeom>
          <a:solidFill>
            <a:schemeClr val="bg1"/>
          </a:solidFill>
        </p:spPr>
        <p:txBody>
          <a:bodyPr wrap="square">
            <a:spAutoFit/>
          </a:bodyPr>
          <a:lstStyle/>
          <a:p>
            <a:r>
              <a:rPr lang="de-DE" sz="2400" dirty="0" smtClean="0"/>
              <a:t>Definition der Zustände:</a:t>
            </a:r>
          </a:p>
          <a:p>
            <a:endParaRPr lang="de-DE" sz="2400" dirty="0" smtClean="0"/>
          </a:p>
          <a:p>
            <a:r>
              <a:rPr lang="de-DE" sz="2400" dirty="0" smtClean="0">
                <a:latin typeface="Consolas" panose="020B0609020204030204" pitchFamily="49" charset="0"/>
              </a:rPr>
              <a:t>//Zustandsdefinitionen</a:t>
            </a: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Aus </a:t>
            </a:r>
            <a:r>
              <a:rPr lang="de-DE" sz="2400" dirty="0" smtClean="0">
                <a:latin typeface="Consolas" panose="020B0609020204030204" pitchFamily="49" charset="0"/>
              </a:rPr>
              <a:t>0b0000		//alles aus</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Anlaufen </a:t>
            </a:r>
            <a:r>
              <a:rPr lang="de-DE" sz="2400" dirty="0" smtClean="0">
                <a:latin typeface="Consolas" panose="020B0609020204030204" pitchFamily="49" charset="0"/>
              </a:rPr>
              <a:t>0b1110	//Schieber, Lüfter, Motor = 1, Pumpe=0</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Betrieb </a:t>
            </a:r>
            <a:r>
              <a:rPr lang="de-DE" sz="2400" dirty="0" smtClean="0">
                <a:latin typeface="Consolas" panose="020B0609020204030204" pitchFamily="49" charset="0"/>
              </a:rPr>
              <a:t>0b1111</a:t>
            </a:r>
            <a:r>
              <a:rPr lang="de-DE" sz="2400" dirty="0">
                <a:latin typeface="Consolas" panose="020B0609020204030204" pitchFamily="49" charset="0"/>
              </a:rPr>
              <a:t>	//Schieber, Lüfter, </a:t>
            </a:r>
            <a:r>
              <a:rPr lang="de-DE" sz="2400" dirty="0" smtClean="0">
                <a:latin typeface="Consolas" panose="020B0609020204030204" pitchFamily="49" charset="0"/>
              </a:rPr>
              <a:t>Motor, Pumpe =1</a:t>
            </a:r>
            <a:endParaRPr lang="de-DE" sz="2400" dirty="0" smtClean="0">
              <a:latin typeface="Consolas" panose="020B0609020204030204" pitchFamily="49" charset="0"/>
            </a:endParaRPr>
          </a:p>
          <a:p>
            <a:r>
              <a:rPr lang="de-DE" sz="2400" dirty="0" smtClean="0">
                <a:latin typeface="Consolas" panose="020B0609020204030204" pitchFamily="49" charset="0"/>
              </a:rPr>
              <a:t>#</a:t>
            </a:r>
            <a:r>
              <a:rPr lang="de-DE" sz="2400" dirty="0" err="1" smtClean="0">
                <a:latin typeface="Consolas" panose="020B0609020204030204" pitchFamily="49" charset="0"/>
              </a:rPr>
              <a:t>define</a:t>
            </a:r>
            <a:r>
              <a:rPr lang="de-DE" sz="2400" dirty="0" smtClean="0">
                <a:latin typeface="Consolas" panose="020B0609020204030204" pitchFamily="49" charset="0"/>
              </a:rPr>
              <a:t> Abschalten </a:t>
            </a:r>
            <a:r>
              <a:rPr lang="de-DE" sz="2400" dirty="0">
                <a:latin typeface="Consolas" panose="020B0609020204030204" pitchFamily="49" charset="0"/>
              </a:rPr>
              <a:t>0b0111	//</a:t>
            </a:r>
            <a:r>
              <a:rPr lang="de-DE" sz="2400" dirty="0" smtClean="0">
                <a:latin typeface="Consolas" panose="020B0609020204030204" pitchFamily="49" charset="0"/>
              </a:rPr>
              <a:t>Schieber=0, </a:t>
            </a:r>
            <a:r>
              <a:rPr lang="de-DE" sz="2400" dirty="0">
                <a:latin typeface="Consolas" panose="020B0609020204030204" pitchFamily="49" charset="0"/>
              </a:rPr>
              <a:t>Lüfter, Motor, Pumpe =1</a:t>
            </a:r>
          </a:p>
          <a:p>
            <a:endParaRPr lang="de-DE" sz="2400" dirty="0" smtClean="0">
              <a:latin typeface="Consolas" panose="020B0609020204030204" pitchFamily="49" charset="0"/>
            </a:endParaRPr>
          </a:p>
        </p:txBody>
      </p:sp>
      <p:grpSp>
        <p:nvGrpSpPr>
          <p:cNvPr id="118" name="Gruppieren 117"/>
          <p:cNvGrpSpPr/>
          <p:nvPr/>
        </p:nvGrpSpPr>
        <p:grpSpPr>
          <a:xfrm>
            <a:off x="791017" y="3382949"/>
            <a:ext cx="6543642" cy="3390420"/>
            <a:chOff x="359372" y="1736470"/>
            <a:chExt cx="6543642" cy="3390420"/>
          </a:xfrm>
        </p:grpSpPr>
        <p:sp>
          <p:nvSpPr>
            <p:cNvPr id="119" name="Rechteck 118"/>
            <p:cNvSpPr/>
            <p:nvPr/>
          </p:nvSpPr>
          <p:spPr>
            <a:xfrm>
              <a:off x="359372" y="1736470"/>
              <a:ext cx="6543642" cy="33904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20" name="Gruppieren 119"/>
            <p:cNvGrpSpPr/>
            <p:nvPr/>
          </p:nvGrpSpPr>
          <p:grpSpPr>
            <a:xfrm>
              <a:off x="568967" y="1874318"/>
              <a:ext cx="6137197" cy="3093942"/>
              <a:chOff x="0" y="0"/>
              <a:chExt cx="4178428" cy="2040042"/>
            </a:xfrm>
            <a:solidFill>
              <a:srgbClr val="FFFF00"/>
            </a:solidFill>
          </p:grpSpPr>
          <p:grpSp>
            <p:nvGrpSpPr>
              <p:cNvPr id="121" name="Gruppieren 12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6A8F8C2-B6E2-4963-8F8A-9D29145F3262}"/>
                  </a:ext>
                </a:extLst>
              </p:cNvPr>
              <p:cNvGrpSpPr/>
              <p:nvPr/>
            </p:nvGrpSpPr>
            <p:grpSpPr>
              <a:xfrm>
                <a:off x="618886" y="317054"/>
                <a:ext cx="612000" cy="612000"/>
                <a:chOff x="618886" y="317054"/>
                <a:chExt cx="612000" cy="612000"/>
              </a:xfrm>
              <a:grpFill/>
            </p:grpSpPr>
            <p:sp>
              <p:nvSpPr>
                <p:cNvPr id="150" name="Ellipse 14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1BBA6C6-B631-4FE9-B1F4-6654D040C3AA}"/>
                    </a:ext>
                  </a:extLst>
                </p:cNvPr>
                <p:cNvSpPr/>
                <p:nvPr/>
              </p:nvSpPr>
              <p:spPr>
                <a:xfrm>
                  <a:off x="618886" y="317054"/>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Z0</a:t>
                  </a:r>
                  <a:endParaRPr lang="de-DE" sz="1200" dirty="0">
                    <a:effectLst/>
                    <a:latin typeface="Times New Roman" panose="02020603050405020304" pitchFamily="18" charset="0"/>
                    <a:ea typeface="Times New Roman" panose="02020603050405020304" pitchFamily="18" charset="0"/>
                  </a:endParaRPr>
                </a:p>
                <a:p>
                  <a:pPr algn="ctr">
                    <a:spcAft>
                      <a:spcPts val="0"/>
                    </a:spcAft>
                  </a:pPr>
                  <a:r>
                    <a:rPr lang="de-DE" sz="1200" kern="1200" dirty="0">
                      <a:solidFill>
                        <a:srgbClr val="000000"/>
                      </a:solidFill>
                      <a:effectLst/>
                      <a:ea typeface="Times New Roman" panose="02020603050405020304" pitchFamily="18" charset="0"/>
                      <a:cs typeface="Times New Roman" panose="02020603050405020304" pitchFamily="18" charset="0"/>
                    </a:rPr>
                    <a:t>0,0,0,0</a:t>
                  </a:r>
                  <a:endParaRPr lang="de-DE" sz="1200" dirty="0">
                    <a:effectLst/>
                    <a:latin typeface="Times New Roman" panose="02020603050405020304" pitchFamily="18" charset="0"/>
                    <a:ea typeface="Times New Roman" panose="02020603050405020304" pitchFamily="18" charset="0"/>
                  </a:endParaRPr>
                </a:p>
              </p:txBody>
            </p:sp>
            <p:cxnSp>
              <p:nvCxnSpPr>
                <p:cNvPr id="151" name="Gerader Verbinder 15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4B9FA8-17AF-400F-B8F3-42303BC65048}"/>
                    </a:ext>
                  </a:extLst>
                </p:cNvPr>
                <p:cNvCxnSpPr>
                  <a:stCxn id="150" idx="2"/>
                  <a:endCxn id="150" idx="6"/>
                </p:cNvCxnSpPr>
                <p:nvPr/>
              </p:nvCxnSpPr>
              <p:spPr>
                <a:xfrm>
                  <a:off x="618886" y="623054"/>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2" name="Textfeld 15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7346842-AA32-4A51-9AFF-A0EA3FF10E9D}"/>
                  </a:ext>
                </a:extLst>
              </p:cNvPr>
              <p:cNvSpPr txBox="1"/>
              <p:nvPr/>
            </p:nvSpPr>
            <p:spPr>
              <a:xfrm>
                <a:off x="1707469" y="0"/>
                <a:ext cx="224472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Y={Schieber, Motor, Lüfter, Pumpe}</a:t>
                </a:r>
                <a:endParaRPr lang="de-DE" sz="1200">
                  <a:effectLst/>
                  <a:latin typeface="Times New Roman" panose="02020603050405020304" pitchFamily="18" charset="0"/>
                  <a:ea typeface="Times New Roman" panose="02020603050405020304" pitchFamily="18" charset="0"/>
                </a:endParaRPr>
              </a:p>
            </p:txBody>
          </p:sp>
          <p:grpSp>
            <p:nvGrpSpPr>
              <p:cNvPr id="123" name="Gruppieren 12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29D67920-EE96-4892-8B8E-8F55160B65F0}"/>
                  </a:ext>
                </a:extLst>
              </p:cNvPr>
              <p:cNvGrpSpPr/>
              <p:nvPr/>
            </p:nvGrpSpPr>
            <p:grpSpPr>
              <a:xfrm>
                <a:off x="2554964" y="318011"/>
                <a:ext cx="612000" cy="612000"/>
                <a:chOff x="2554964" y="318011"/>
                <a:chExt cx="612000" cy="612000"/>
              </a:xfrm>
              <a:grpFill/>
            </p:grpSpPr>
            <p:sp>
              <p:nvSpPr>
                <p:cNvPr id="148" name="Ellipse 14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10597E1A-985A-48EC-AD2E-7183569106A9}"/>
                    </a:ext>
                  </a:extLst>
                </p:cNvPr>
                <p:cNvSpPr/>
                <p:nvPr/>
              </p:nvSpPr>
              <p:spPr>
                <a:xfrm>
                  <a:off x="2554964" y="318011"/>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Z1</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1,1,1,0</a:t>
                  </a:r>
                  <a:endParaRPr lang="de-DE" sz="1200">
                    <a:effectLst/>
                    <a:latin typeface="Times New Roman" panose="02020603050405020304" pitchFamily="18" charset="0"/>
                    <a:ea typeface="Times New Roman" panose="02020603050405020304" pitchFamily="18" charset="0"/>
                  </a:endParaRPr>
                </a:p>
              </p:txBody>
            </p:sp>
            <p:cxnSp>
              <p:nvCxnSpPr>
                <p:cNvPr id="149" name="Gerader Verbinder 14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5CC7840-BD88-4E46-890A-DE86F82F7620}"/>
                    </a:ext>
                  </a:extLst>
                </p:cNvPr>
                <p:cNvCxnSpPr>
                  <a:stCxn id="148" idx="2"/>
                  <a:endCxn id="148" idx="6"/>
                </p:cNvCxnSpPr>
                <p:nvPr/>
              </p:nvCxnSpPr>
              <p:spPr>
                <a:xfrm>
                  <a:off x="2554964" y="624011"/>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4" name="Gruppieren 12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C1C58F1-984B-495A-8C99-5E3E03EAFD68}"/>
                  </a:ext>
                </a:extLst>
              </p:cNvPr>
              <p:cNvGrpSpPr/>
              <p:nvPr/>
            </p:nvGrpSpPr>
            <p:grpSpPr>
              <a:xfrm>
                <a:off x="2554964" y="1428042"/>
                <a:ext cx="612000" cy="612000"/>
                <a:chOff x="2554964" y="1428042"/>
                <a:chExt cx="612000" cy="612000"/>
              </a:xfrm>
              <a:grpFill/>
            </p:grpSpPr>
            <p:sp>
              <p:nvSpPr>
                <p:cNvPr id="146" name="Ellipse 145">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59B6CDF-A36A-43A7-B133-853BA09DA1C3}"/>
                    </a:ext>
                  </a:extLst>
                </p:cNvPr>
                <p:cNvSpPr/>
                <p:nvPr/>
              </p:nvSpPr>
              <p:spPr>
                <a:xfrm>
                  <a:off x="2554964" y="1428042"/>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Z2</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1,1,1,1</a:t>
                  </a:r>
                  <a:endParaRPr lang="de-DE" sz="1200">
                    <a:effectLst/>
                    <a:latin typeface="Times New Roman" panose="02020603050405020304" pitchFamily="18" charset="0"/>
                    <a:ea typeface="Times New Roman" panose="02020603050405020304" pitchFamily="18" charset="0"/>
                  </a:endParaRPr>
                </a:p>
              </p:txBody>
            </p:sp>
            <p:cxnSp>
              <p:nvCxnSpPr>
                <p:cNvPr id="147" name="Gerader Verbinder 14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0C990F0-D5A2-471D-9B9E-EBDBA849E6A7}"/>
                    </a:ext>
                  </a:extLst>
                </p:cNvPr>
                <p:cNvCxnSpPr>
                  <a:stCxn id="146" idx="2"/>
                  <a:endCxn id="146" idx="6"/>
                </p:cNvCxnSpPr>
                <p:nvPr/>
              </p:nvCxnSpPr>
              <p:spPr>
                <a:xfrm>
                  <a:off x="2554964" y="1734042"/>
                  <a:ext cx="612000" cy="0"/>
                </a:xfrm>
                <a:prstGeom prst="line">
                  <a:avLst/>
                </a:prstGeom>
                <a:grpFill/>
              </p:spPr>
              <p:style>
                <a:lnRef idx="1">
                  <a:schemeClr val="dk1"/>
                </a:lnRef>
                <a:fillRef idx="0">
                  <a:schemeClr val="dk1"/>
                </a:fillRef>
                <a:effectRef idx="0">
                  <a:schemeClr val="dk1"/>
                </a:effectRef>
                <a:fontRef idx="minor">
                  <a:schemeClr val="tx1"/>
                </a:fontRef>
              </p:style>
            </p:cxnSp>
          </p:grpSp>
          <p:grpSp>
            <p:nvGrpSpPr>
              <p:cNvPr id="125" name="Gruppieren 12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1ADDC63-03FB-4247-A9E1-18AE87C8B3BB}"/>
                  </a:ext>
                </a:extLst>
              </p:cNvPr>
              <p:cNvGrpSpPr/>
              <p:nvPr/>
            </p:nvGrpSpPr>
            <p:grpSpPr>
              <a:xfrm>
                <a:off x="618886" y="1427085"/>
                <a:ext cx="612000" cy="612000"/>
                <a:chOff x="618886" y="1427085"/>
                <a:chExt cx="612000" cy="612000"/>
              </a:xfrm>
              <a:grpFill/>
            </p:grpSpPr>
            <p:sp>
              <p:nvSpPr>
                <p:cNvPr id="144" name="Ellipse 14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EBE9ED8F-9893-4C2D-B8E1-D129721537B2}"/>
                    </a:ext>
                  </a:extLst>
                </p:cNvPr>
                <p:cNvSpPr/>
                <p:nvPr/>
              </p:nvSpPr>
              <p:spPr>
                <a:xfrm>
                  <a:off x="618886" y="1427085"/>
                  <a:ext cx="612000" cy="612000"/>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Z3</a:t>
                  </a:r>
                  <a:endParaRPr lang="de-DE" sz="1200">
                    <a:effectLst/>
                    <a:latin typeface="Times New Roman" panose="02020603050405020304" pitchFamily="18" charset="0"/>
                    <a:ea typeface="Times New Roman" panose="02020603050405020304" pitchFamily="18" charset="0"/>
                  </a:endParaRPr>
                </a:p>
                <a:p>
                  <a:pPr algn="ctr">
                    <a:spcAft>
                      <a:spcPts val="0"/>
                    </a:spcAft>
                  </a:pPr>
                  <a:r>
                    <a:rPr lang="de-DE" sz="1200" kern="1200">
                      <a:solidFill>
                        <a:srgbClr val="000000"/>
                      </a:solidFill>
                      <a:effectLst/>
                      <a:ea typeface="Times New Roman" panose="02020603050405020304" pitchFamily="18" charset="0"/>
                      <a:cs typeface="Times New Roman" panose="02020603050405020304" pitchFamily="18" charset="0"/>
                    </a:rPr>
                    <a:t>0,1,1,1</a:t>
                  </a:r>
                  <a:endParaRPr lang="de-DE" sz="1200">
                    <a:effectLst/>
                    <a:latin typeface="Times New Roman" panose="02020603050405020304" pitchFamily="18" charset="0"/>
                    <a:ea typeface="Times New Roman" panose="02020603050405020304" pitchFamily="18" charset="0"/>
                  </a:endParaRPr>
                </a:p>
              </p:txBody>
            </p:sp>
            <p:cxnSp>
              <p:nvCxnSpPr>
                <p:cNvPr id="145" name="Gerader Verbinder 144">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72EF8B8F-20D5-4534-B5DF-FFFC0B491395}"/>
                    </a:ext>
                  </a:extLst>
                </p:cNvPr>
                <p:cNvCxnSpPr>
                  <a:stCxn id="144" idx="2"/>
                  <a:endCxn id="144" idx="6"/>
                </p:cNvCxnSpPr>
                <p:nvPr/>
              </p:nvCxnSpPr>
              <p:spPr>
                <a:xfrm>
                  <a:off x="618886" y="1733085"/>
                  <a:ext cx="612000" cy="0"/>
                </a:xfrm>
                <a:prstGeom prst="line">
                  <a:avLst/>
                </a:prstGeom>
                <a:grpFill/>
              </p:spPr>
              <p:style>
                <a:lnRef idx="1">
                  <a:schemeClr val="dk1"/>
                </a:lnRef>
                <a:fillRef idx="0">
                  <a:schemeClr val="dk1"/>
                </a:fillRef>
                <a:effectRef idx="0">
                  <a:schemeClr val="dk1"/>
                </a:effectRef>
                <a:fontRef idx="minor">
                  <a:schemeClr val="tx1"/>
                </a:fontRef>
              </p:style>
            </p:cxnSp>
          </p:grpSp>
          <p:sp>
            <p:nvSpPr>
              <p:cNvPr id="126" name="Textfeld 16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E4DAEB0-A5AA-449B-A3E8-94BA37157FFC}"/>
                  </a:ext>
                </a:extLst>
              </p:cNvPr>
              <p:cNvSpPr txBox="1"/>
              <p:nvPr/>
            </p:nvSpPr>
            <p:spPr>
              <a:xfrm>
                <a:off x="168561" y="43926"/>
                <a:ext cx="41529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Reset</a:t>
                </a:r>
                <a:endParaRPr lang="de-DE" sz="1200">
                  <a:effectLst/>
                  <a:latin typeface="Times New Roman" panose="02020603050405020304" pitchFamily="18" charset="0"/>
                  <a:ea typeface="Times New Roman" panose="02020603050405020304" pitchFamily="18" charset="0"/>
                </a:endParaRPr>
              </a:p>
            </p:txBody>
          </p:sp>
          <p:cxnSp>
            <p:nvCxnSpPr>
              <p:cNvPr id="127" name="Gerade Verbindung mit Pfeil 12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952E82FA-E9A1-4708-8866-51FDC8EF96CB}"/>
                  </a:ext>
                </a:extLst>
              </p:cNvPr>
              <p:cNvCxnSpPr>
                <a:cxnSpLocks/>
              </p:cNvCxnSpPr>
              <p:nvPr/>
            </p:nvCxnSpPr>
            <p:spPr>
              <a:xfrm>
                <a:off x="544383" y="186748"/>
                <a:ext cx="196008" cy="180375"/>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8" name="Gerade Verbindung mit Pfeil 12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C700E9BA-B697-4B26-AF46-6B7A399ACF09}"/>
                  </a:ext>
                </a:extLst>
              </p:cNvPr>
              <p:cNvCxnSpPr>
                <a:cxnSpLocks/>
                <a:stCxn id="144" idx="0"/>
                <a:endCxn id="150" idx="4"/>
              </p:cNvCxnSpPr>
              <p:nvPr/>
            </p:nvCxnSpPr>
            <p:spPr>
              <a:xfrm flipV="1">
                <a:off x="924886" y="929054"/>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9" name="Gerade Verbindung mit Pfeil 128">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529D0D7C-625F-4C13-A6D5-44D114420DAB}"/>
                  </a:ext>
                </a:extLst>
              </p:cNvPr>
              <p:cNvCxnSpPr>
                <a:cxnSpLocks/>
                <a:stCxn id="146" idx="2"/>
                <a:endCxn id="144" idx="6"/>
              </p:cNvCxnSpPr>
              <p:nvPr/>
            </p:nvCxnSpPr>
            <p:spPr>
              <a:xfrm flipH="1" flipV="1">
                <a:off x="1230886" y="1733085"/>
                <a:ext cx="1324078" cy="957"/>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D70958B8-1CBB-4DF1-A6E6-17EA80036F8A}"/>
                  </a:ext>
                </a:extLst>
              </p:cNvPr>
              <p:cNvCxnSpPr>
                <a:cxnSpLocks/>
                <a:stCxn id="148" idx="4"/>
                <a:endCxn id="146" idx="0"/>
              </p:cNvCxnSpPr>
              <p:nvPr/>
            </p:nvCxnSpPr>
            <p:spPr>
              <a:xfrm>
                <a:off x="2860964" y="930011"/>
                <a:ext cx="0" cy="498031"/>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1" name="Gerade Verbindung mit Pfeil 130">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868BE1F7-5E61-412D-AD9F-86730EC1692D}"/>
                  </a:ext>
                </a:extLst>
              </p:cNvPr>
              <p:cNvCxnSpPr>
                <a:cxnSpLocks/>
                <a:endCxn id="148" idx="2"/>
              </p:cNvCxnSpPr>
              <p:nvPr/>
            </p:nvCxnSpPr>
            <p:spPr>
              <a:xfrm>
                <a:off x="1239976" y="617058"/>
                <a:ext cx="1314988" cy="6953"/>
              </a:xfrm>
              <a:prstGeom prst="straightConnector1">
                <a:avLst/>
              </a:prstGeom>
              <a:grpFill/>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2" name="Textfeld 172">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311712" y="408870"/>
                <a:ext cx="3784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TE=1</a:t>
                </a:r>
                <a:endParaRPr lang="de-DE" sz="1200">
                  <a:effectLst/>
                  <a:latin typeface="Times New Roman" panose="02020603050405020304" pitchFamily="18" charset="0"/>
                  <a:ea typeface="Times New Roman" panose="02020603050405020304" pitchFamily="18" charset="0"/>
                </a:endParaRPr>
              </a:p>
            </p:txBody>
          </p:sp>
          <p:sp>
            <p:nvSpPr>
              <p:cNvPr id="133" name="Textfeld 17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1436846" y="1493253"/>
                <a:ext cx="104457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TA=1</a:t>
                </a:r>
                <a:endParaRPr lang="de-DE" sz="1200">
                  <a:effectLst/>
                  <a:latin typeface="Times New Roman" panose="02020603050405020304" pitchFamily="18" charset="0"/>
                  <a:ea typeface="Times New Roman" panose="02020603050405020304" pitchFamily="18" charset="0"/>
                </a:endParaRPr>
              </a:p>
            </p:txBody>
          </p:sp>
          <p:sp>
            <p:nvSpPr>
              <p:cNvPr id="134" name="Textfeld 176">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2492170" y="1040238"/>
                <a:ext cx="340995" cy="186055"/>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sp>
            <p:nvSpPr>
              <p:cNvPr id="135" name="Textfeld 177">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962637" y="1185570"/>
                <a:ext cx="414655"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36" name="Bogen 135"/>
              <p:cNvSpPr/>
              <p:nvPr/>
            </p:nvSpPr>
            <p:spPr>
              <a:xfrm>
                <a:off x="301595" y="402768"/>
                <a:ext cx="50638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7" name="Bogen 136"/>
              <p:cNvSpPr/>
              <p:nvPr/>
            </p:nvSpPr>
            <p:spPr>
              <a:xfrm>
                <a:off x="299763" y="1502772"/>
                <a:ext cx="513434" cy="470477"/>
              </a:xfrm>
              <a:prstGeom prst="arc">
                <a:avLst>
                  <a:gd name="adj1" fmla="val 3424877"/>
                  <a:gd name="adj2" fmla="val 17916429"/>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38" name="Textfeld 109">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4FBC3175-3807-42D2-B97C-D51261736FC3}"/>
                  </a:ext>
                </a:extLst>
              </p:cNvPr>
              <p:cNvSpPr txBox="1"/>
              <p:nvPr/>
            </p:nvSpPr>
            <p:spPr>
              <a:xfrm>
                <a:off x="17536" y="808483"/>
                <a:ext cx="31912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TE=0</a:t>
                </a:r>
                <a:endParaRPr lang="de-DE" sz="1200" dirty="0">
                  <a:effectLst/>
                  <a:latin typeface="Times New Roman" panose="02020603050405020304" pitchFamily="18" charset="0"/>
                  <a:ea typeface="Times New Roman" panose="02020603050405020304" pitchFamily="18" charset="0"/>
                </a:endParaRPr>
              </a:p>
            </p:txBody>
          </p:sp>
          <p:sp>
            <p:nvSpPr>
              <p:cNvPr id="139" name="Bogen 138"/>
              <p:cNvSpPr/>
              <p:nvPr/>
            </p:nvSpPr>
            <p:spPr>
              <a:xfrm>
                <a:off x="2994455" y="360898"/>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40" name="Textfeld 111">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39C6547B-89E4-4436-9088-C964E9B9AE91}"/>
                  </a:ext>
                </a:extLst>
              </p:cNvPr>
              <p:cNvSpPr txBox="1"/>
              <p:nvPr/>
            </p:nvSpPr>
            <p:spPr>
              <a:xfrm>
                <a:off x="3114168" y="855933"/>
                <a:ext cx="106426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LS=0</a:t>
                </a:r>
                <a:endParaRPr lang="de-DE" sz="1200">
                  <a:effectLst/>
                  <a:latin typeface="Times New Roman" panose="02020603050405020304" pitchFamily="18" charset="0"/>
                  <a:ea typeface="Times New Roman" panose="02020603050405020304" pitchFamily="18" charset="0"/>
                </a:endParaRPr>
              </a:p>
            </p:txBody>
          </p:sp>
          <p:sp>
            <p:nvSpPr>
              <p:cNvPr id="141" name="Bogen 140"/>
              <p:cNvSpPr/>
              <p:nvPr/>
            </p:nvSpPr>
            <p:spPr>
              <a:xfrm>
                <a:off x="3001462" y="1487425"/>
                <a:ext cx="549594" cy="470477"/>
              </a:xfrm>
              <a:prstGeom prst="arc">
                <a:avLst>
                  <a:gd name="adj1" fmla="val 13554255"/>
                  <a:gd name="adj2" fmla="val 7730371"/>
                </a:avLst>
              </a:prstGeom>
              <a:grpFill/>
              <a:ln>
                <a:solidFill>
                  <a:schemeClr val="tx1"/>
                </a:solidFill>
                <a:headEnd type="triangle" w="med" len="lg"/>
                <a:tailEnd type="none"/>
              </a:ln>
            </p:spPr>
            <p:style>
              <a:lnRef idx="1">
                <a:schemeClr val="accent1"/>
              </a:lnRef>
              <a:fillRef idx="0">
                <a:schemeClr val="accent1"/>
              </a:fillRef>
              <a:effectRef idx="0">
                <a:schemeClr val="accent1"/>
              </a:effectRef>
              <a:fontRef idx="minor">
                <a:schemeClr val="tx1"/>
              </a:fontRef>
            </p:style>
            <p:txBody>
              <a:bodyPr rtlCol="0" anchor="ctr"/>
              <a:lstStyle/>
              <a:p>
                <a:endParaRPr lang="de-DE"/>
              </a:p>
            </p:txBody>
          </p:sp>
          <p:sp>
            <p:nvSpPr>
              <p:cNvPr id="142" name="Textfeld 11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FBB628E5-D966-4AD2-8864-368C3C4B4F4A}"/>
                  </a:ext>
                </a:extLst>
              </p:cNvPr>
              <p:cNvSpPr txBox="1"/>
              <p:nvPr/>
            </p:nvSpPr>
            <p:spPr>
              <a:xfrm>
                <a:off x="3114324" y="1263044"/>
                <a:ext cx="1043940" cy="186055"/>
              </a:xfrm>
              <a:prstGeom prst="rect">
                <a:avLst/>
              </a:prstGeom>
              <a:grpFill/>
            </p:spPr>
            <p:txBody>
              <a:bodyPr wrap="square" lIns="0" tIns="0" rIns="0" bIns="0" rtlCol="0">
                <a:spAutoFit/>
              </a:bodyPr>
              <a:lstStyle/>
              <a:p>
                <a:pPr>
                  <a:spcAft>
                    <a:spcPts val="0"/>
                  </a:spcAft>
                </a:pPr>
                <a:r>
                  <a:rPr lang="de-DE" sz="12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TA=0</a:t>
                </a:r>
                <a:endParaRPr lang="de-DE" sz="1200">
                  <a:effectLst/>
                  <a:latin typeface="Times New Roman" panose="02020603050405020304" pitchFamily="18" charset="0"/>
                  <a:ea typeface="Times New Roman" panose="02020603050405020304" pitchFamily="18" charset="0"/>
                </a:endParaRPr>
              </a:p>
            </p:txBody>
          </p:sp>
          <p:sp>
            <p:nvSpPr>
              <p:cNvPr id="143" name="Textfeld 123">
                <a:extLst>
                  <a:ext uri="{FF2B5EF4-FFF2-40B4-BE49-F238E27FC236}">
                    <a16:creationI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o="urn:schemas-microsoft-com:office:office" xmlns:v="urn:schemas-microsoft-com:vml" xmlns:w10="urn:schemas-microsoft-com:office:word" xmlns:w="http://schemas.openxmlformats.org/wordprocessingml/2006/main" xmlns="" xmlns:a16="http://schemas.microsoft.com/office/drawing/2014/main" xmlns:lc="http://schemas.openxmlformats.org/drawingml/2006/lockedCanvas" id="{0575E8FA-5022-45D6-85EF-858F2B8B07AB}"/>
                  </a:ext>
                </a:extLst>
              </p:cNvPr>
              <p:cNvSpPr txBox="1"/>
              <p:nvPr/>
            </p:nvSpPr>
            <p:spPr>
              <a:xfrm>
                <a:off x="0" y="1640074"/>
                <a:ext cx="270777" cy="121763"/>
              </a:xfrm>
              <a:prstGeom prst="rect">
                <a:avLst/>
              </a:prstGeom>
              <a:grpFill/>
            </p:spPr>
            <p:txBody>
              <a:bodyPr wrap="square" lIns="0" tIns="0" rIns="0" bIns="0" rtlCol="0">
                <a:spAutoFit/>
              </a:bodyPr>
              <a:lstStyle/>
              <a:p>
                <a:pPr>
                  <a:spcAft>
                    <a:spcPts val="0"/>
                  </a:spcAft>
                </a:pPr>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LS=1</a:t>
                </a:r>
                <a:endParaRPr lang="de-DE" sz="1200" dirty="0">
                  <a:effectLst/>
                  <a:latin typeface="Times New Roman" panose="02020603050405020304" pitchFamily="18" charset="0"/>
                  <a:ea typeface="Times New Roman" panose="02020603050405020304" pitchFamily="18" charset="0"/>
                </a:endParaRPr>
              </a:p>
            </p:txBody>
          </p:sp>
        </p:grpSp>
      </p:grpSp>
      <p:cxnSp>
        <p:nvCxnSpPr>
          <p:cNvPr id="152" name="Gerade Verbindung mit Pfeil 151"/>
          <p:cNvCxnSpPr/>
          <p:nvPr/>
        </p:nvCxnSpPr>
        <p:spPr>
          <a:xfrm flipH="1">
            <a:off x="2516110" y="1983851"/>
            <a:ext cx="523427" cy="244412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Gerade Verbindung mit Pfeil 152"/>
          <p:cNvCxnSpPr/>
          <p:nvPr/>
        </p:nvCxnSpPr>
        <p:spPr>
          <a:xfrm>
            <a:off x="3805383" y="2380366"/>
            <a:ext cx="1301083" cy="2047611"/>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Gerade Verbindung mit Pfeil 155"/>
          <p:cNvCxnSpPr/>
          <p:nvPr/>
        </p:nvCxnSpPr>
        <p:spPr>
          <a:xfrm>
            <a:off x="4235197" y="2663682"/>
            <a:ext cx="809539" cy="3374943"/>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Gerade Verbindung mit Pfeil 157"/>
          <p:cNvCxnSpPr/>
          <p:nvPr/>
        </p:nvCxnSpPr>
        <p:spPr>
          <a:xfrm flipH="1">
            <a:off x="2472844" y="3143086"/>
            <a:ext cx="1430374" cy="286505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0" name="Textfeld 159"/>
          <p:cNvSpPr txBox="1"/>
          <p:nvPr/>
        </p:nvSpPr>
        <p:spPr>
          <a:xfrm>
            <a:off x="2310149" y="896472"/>
            <a:ext cx="9364615" cy="461665"/>
          </a:xfrm>
          <a:prstGeom prst="rect">
            <a:avLst/>
          </a:prstGeom>
          <a:noFill/>
        </p:spPr>
        <p:txBody>
          <a:bodyPr wrap="none" rtlCol="0">
            <a:spAutoFit/>
          </a:bodyPr>
          <a:lstStyle/>
          <a:p>
            <a:r>
              <a:rPr lang="de-DE" sz="2400" dirty="0" smtClean="0">
                <a:solidFill>
                  <a:srgbClr val="FF0000"/>
                </a:solidFill>
              </a:rPr>
              <a:t>Die Definitionen entsprechen einem Schaltwerk ohne Ausgangsschaltnetz</a:t>
            </a:r>
            <a:endParaRPr lang="de-DE" sz="2400" dirty="0">
              <a:solidFill>
                <a:srgbClr val="FF0000"/>
              </a:solidFill>
            </a:endParaRPr>
          </a:p>
        </p:txBody>
      </p:sp>
      <p:pic>
        <p:nvPicPr>
          <p:cNvPr id="161" name="Audio 16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293234412"/>
      </p:ext>
    </p:extLst>
  </p:cSld>
  <p:clrMapOvr>
    <a:masterClrMapping/>
  </p:clrMapOvr>
  <mc:AlternateContent xmlns:mc="http://schemas.openxmlformats.org/markup-compatibility/2006">
    <mc:Choice xmlns:p14="http://schemas.microsoft.com/office/powerpoint/2010/main" Requires="p14">
      <p:transition spd="slow" p14:dur="2000" advTm="8695"/>
    </mc:Choice>
    <mc:Fallback>
      <p:transition spd="slow" advTm="86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1"/>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 name="Grafik 156"/>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5" name="Rechteck 4"/>
          <p:cNvSpPr/>
          <p:nvPr/>
        </p:nvSpPr>
        <p:spPr>
          <a:xfrm>
            <a:off x="395856" y="357547"/>
            <a:ext cx="6096000" cy="6370975"/>
          </a:xfrm>
          <a:prstGeom prst="rect">
            <a:avLst/>
          </a:prstGeom>
          <a:solidFill>
            <a:srgbClr val="FFFF00"/>
          </a:solidFill>
        </p:spPr>
        <p:txBody>
          <a:bodyPr>
            <a:spAutoFit/>
          </a:bodyPr>
          <a:lstStyle/>
          <a:p>
            <a:r>
              <a:rPr lang="de-DE" sz="2400" dirty="0" err="1">
                <a:solidFill>
                  <a:srgbClr val="FF0000"/>
                </a:solidFill>
              </a:rPr>
              <a:t>void</a:t>
            </a:r>
            <a:r>
              <a:rPr lang="de-DE" sz="2400" dirty="0">
                <a:solidFill>
                  <a:srgbClr val="FF0000"/>
                </a:solidFill>
              </a:rPr>
              <a:t> melden(</a:t>
            </a:r>
            <a:r>
              <a:rPr lang="de-DE" sz="2400" dirty="0" err="1">
                <a:solidFill>
                  <a:srgbClr val="FF0000"/>
                </a:solidFill>
              </a:rPr>
              <a:t>const</a:t>
            </a:r>
            <a:r>
              <a:rPr lang="de-DE" sz="2400" dirty="0">
                <a:solidFill>
                  <a:srgbClr val="FF0000"/>
                </a:solidFill>
              </a:rPr>
              <a:t> </a:t>
            </a:r>
            <a:r>
              <a:rPr lang="de-DE" sz="2400" dirty="0" err="1">
                <a:solidFill>
                  <a:srgbClr val="FF0000"/>
                </a:solidFill>
              </a:rPr>
              <a:t>char</a:t>
            </a:r>
            <a:r>
              <a:rPr lang="de-DE" sz="2400" dirty="0">
                <a:solidFill>
                  <a:srgbClr val="FF0000"/>
                </a:solidFill>
              </a:rPr>
              <a:t>* </a:t>
            </a:r>
            <a:r>
              <a:rPr lang="de-DE" sz="2400" dirty="0" err="1">
                <a:solidFill>
                  <a:srgbClr val="FF0000"/>
                </a:solidFill>
              </a:rPr>
              <a:t>txt</a:t>
            </a:r>
            <a:r>
              <a:rPr lang="de-DE" sz="2400" dirty="0" smtClean="0">
                <a:solidFill>
                  <a:srgbClr val="FF0000"/>
                </a:solidFill>
              </a:rPr>
              <a:t>){</a:t>
            </a:r>
            <a:endParaRPr lang="de-DE" sz="2400" dirty="0">
              <a:solidFill>
                <a:srgbClr val="FF0000"/>
              </a:solidFill>
            </a:endParaRPr>
          </a:p>
          <a:p>
            <a:r>
              <a:rPr lang="de-DE" sz="2400" dirty="0">
                <a:solidFill>
                  <a:srgbClr val="FF0000"/>
                </a:solidFill>
              </a:rPr>
              <a:t>    </a:t>
            </a:r>
            <a:r>
              <a:rPr lang="de-DE" sz="2400" dirty="0" err="1">
                <a:solidFill>
                  <a:srgbClr val="FF0000"/>
                </a:solidFill>
              </a:rPr>
              <a:t>mylcd.clear</a:t>
            </a:r>
            <a:r>
              <a:rPr lang="de-DE" sz="2400" dirty="0">
                <a:solidFill>
                  <a:srgbClr val="FF0000"/>
                </a:solidFill>
              </a:rPr>
              <a:t>();</a:t>
            </a:r>
          </a:p>
          <a:p>
            <a:r>
              <a:rPr lang="de-DE" sz="2400" dirty="0">
                <a:solidFill>
                  <a:srgbClr val="FF0000"/>
                </a:solidFill>
              </a:rPr>
              <a:t>    </a:t>
            </a:r>
            <a:r>
              <a:rPr lang="de-DE" sz="2400" dirty="0" err="1">
                <a:solidFill>
                  <a:srgbClr val="FF0000"/>
                </a:solidFill>
              </a:rPr>
              <a:t>mylcd.cursorpos</a:t>
            </a:r>
            <a:r>
              <a:rPr lang="de-DE" sz="2400" dirty="0">
                <a:solidFill>
                  <a:srgbClr val="FF0000"/>
                </a:solidFill>
              </a:rPr>
              <a:t>(0);</a:t>
            </a:r>
          </a:p>
          <a:p>
            <a:r>
              <a:rPr lang="de-DE" sz="2400" dirty="0">
                <a:solidFill>
                  <a:srgbClr val="FF0000"/>
                </a:solidFill>
              </a:rPr>
              <a:t>    </a:t>
            </a:r>
            <a:r>
              <a:rPr lang="de-DE" sz="2400" dirty="0" err="1">
                <a:solidFill>
                  <a:srgbClr val="FF0000"/>
                </a:solidFill>
              </a:rPr>
              <a:t>mylcd.printf</a:t>
            </a:r>
            <a:r>
              <a:rPr lang="de-DE" sz="2400" dirty="0">
                <a:solidFill>
                  <a:srgbClr val="FF0000"/>
                </a:solidFill>
              </a:rPr>
              <a:t>("%s",</a:t>
            </a:r>
            <a:r>
              <a:rPr lang="de-DE" sz="2400" dirty="0" err="1">
                <a:solidFill>
                  <a:srgbClr val="FF0000"/>
                </a:solidFill>
              </a:rPr>
              <a:t>txt</a:t>
            </a:r>
            <a:r>
              <a:rPr lang="de-DE" sz="2400" dirty="0">
                <a:solidFill>
                  <a:srgbClr val="FF0000"/>
                </a:solidFill>
              </a:rPr>
              <a:t>);</a:t>
            </a:r>
          </a:p>
          <a:p>
            <a:r>
              <a:rPr lang="de-DE" sz="2400" dirty="0">
                <a:solidFill>
                  <a:srgbClr val="FF0000"/>
                </a:solidFill>
              </a:rPr>
              <a:t>}</a:t>
            </a:r>
          </a:p>
          <a:p>
            <a:r>
              <a:rPr lang="de-DE" sz="2400" dirty="0" err="1" smtClean="0">
                <a:solidFill>
                  <a:srgbClr val="FF0000"/>
                </a:solidFill>
              </a:rPr>
              <a:t>void</a:t>
            </a:r>
            <a:r>
              <a:rPr lang="de-DE" sz="2400" dirty="0" smtClean="0">
                <a:solidFill>
                  <a:srgbClr val="FF0000"/>
                </a:solidFill>
              </a:rPr>
              <a:t> </a:t>
            </a:r>
            <a:r>
              <a:rPr lang="de-DE" sz="2400" dirty="0" err="1">
                <a:solidFill>
                  <a:srgbClr val="FF0000"/>
                </a:solidFill>
              </a:rPr>
              <a:t>trocknenEin</a:t>
            </a:r>
            <a:r>
              <a:rPr lang="de-DE" sz="2400" dirty="0">
                <a:solidFill>
                  <a:srgbClr val="FF0000"/>
                </a:solidFill>
              </a:rPr>
              <a:t>(){</a:t>
            </a:r>
          </a:p>
          <a:p>
            <a:r>
              <a:rPr lang="de-DE" sz="2400" dirty="0">
                <a:solidFill>
                  <a:srgbClr val="FF0000"/>
                </a:solidFill>
              </a:rPr>
              <a:t>}</a:t>
            </a:r>
          </a:p>
          <a:p>
            <a:r>
              <a:rPr lang="de-DE" sz="2400" dirty="0" err="1" smtClean="0">
                <a:solidFill>
                  <a:srgbClr val="FF0000"/>
                </a:solidFill>
              </a:rPr>
              <a:t>void</a:t>
            </a:r>
            <a:r>
              <a:rPr lang="de-DE" sz="2400" dirty="0" smtClean="0">
                <a:solidFill>
                  <a:srgbClr val="FF0000"/>
                </a:solidFill>
              </a:rPr>
              <a:t> </a:t>
            </a:r>
            <a:r>
              <a:rPr lang="de-DE" sz="2400" dirty="0" err="1">
                <a:solidFill>
                  <a:srgbClr val="FF0000"/>
                </a:solidFill>
              </a:rPr>
              <a:t>trocknenAus</a:t>
            </a:r>
            <a:r>
              <a:rPr lang="de-DE" sz="2400" dirty="0">
                <a:solidFill>
                  <a:srgbClr val="FF0000"/>
                </a:solidFill>
              </a:rPr>
              <a:t>(){</a:t>
            </a:r>
          </a:p>
          <a:p>
            <a:r>
              <a:rPr lang="de-DE" sz="2400" dirty="0">
                <a:solidFill>
                  <a:srgbClr val="FF0000"/>
                </a:solidFill>
              </a:rPr>
              <a:t>}</a:t>
            </a:r>
          </a:p>
          <a:p>
            <a:r>
              <a:rPr lang="de-DE" sz="2400" dirty="0" err="1" smtClean="0">
                <a:solidFill>
                  <a:srgbClr val="FF0000"/>
                </a:solidFill>
              </a:rPr>
              <a:t>void</a:t>
            </a:r>
            <a:r>
              <a:rPr lang="de-DE" sz="2400" dirty="0" smtClean="0">
                <a:solidFill>
                  <a:srgbClr val="FF0000"/>
                </a:solidFill>
              </a:rPr>
              <a:t> </a:t>
            </a:r>
            <a:r>
              <a:rPr lang="de-DE" sz="2400" dirty="0" err="1">
                <a:solidFill>
                  <a:srgbClr val="FF0000"/>
                </a:solidFill>
              </a:rPr>
              <a:t>init</a:t>
            </a:r>
            <a:r>
              <a:rPr lang="de-DE" sz="2400" dirty="0">
                <a:solidFill>
                  <a:srgbClr val="FF0000"/>
                </a:solidFill>
              </a:rPr>
              <a:t>(){</a:t>
            </a:r>
          </a:p>
          <a:p>
            <a:r>
              <a:rPr lang="de-DE" sz="2400" dirty="0">
                <a:solidFill>
                  <a:srgbClr val="FF0000"/>
                </a:solidFill>
              </a:rPr>
              <a:t>    </a:t>
            </a:r>
            <a:r>
              <a:rPr lang="de-DE" sz="2400" dirty="0" err="1">
                <a:solidFill>
                  <a:srgbClr val="FF0000"/>
                </a:solidFill>
              </a:rPr>
              <a:t>TrocknenEin.mode</a:t>
            </a:r>
            <a:r>
              <a:rPr lang="de-DE" sz="2400" dirty="0">
                <a:solidFill>
                  <a:srgbClr val="FF0000"/>
                </a:solidFill>
              </a:rPr>
              <a:t>(</a:t>
            </a:r>
            <a:r>
              <a:rPr lang="de-DE" sz="2400" dirty="0" err="1">
                <a:solidFill>
                  <a:srgbClr val="FF0000"/>
                </a:solidFill>
              </a:rPr>
              <a:t>PullDown</a:t>
            </a:r>
            <a:r>
              <a:rPr lang="de-DE" sz="2400" dirty="0">
                <a:solidFill>
                  <a:srgbClr val="FF0000"/>
                </a:solidFill>
              </a:rPr>
              <a:t>);</a:t>
            </a:r>
          </a:p>
          <a:p>
            <a:r>
              <a:rPr lang="de-DE" sz="2400" dirty="0">
                <a:solidFill>
                  <a:srgbClr val="FF0000"/>
                </a:solidFill>
              </a:rPr>
              <a:t>    </a:t>
            </a:r>
            <a:r>
              <a:rPr lang="de-DE" sz="2400" dirty="0" err="1">
                <a:solidFill>
                  <a:srgbClr val="FF0000"/>
                </a:solidFill>
              </a:rPr>
              <a:t>TrocknenAus.mode</a:t>
            </a:r>
            <a:r>
              <a:rPr lang="de-DE" sz="2400" dirty="0">
                <a:solidFill>
                  <a:srgbClr val="FF0000"/>
                </a:solidFill>
              </a:rPr>
              <a:t>(</a:t>
            </a:r>
            <a:r>
              <a:rPr lang="de-DE" sz="2400" dirty="0" err="1">
                <a:solidFill>
                  <a:srgbClr val="FF0000"/>
                </a:solidFill>
              </a:rPr>
              <a:t>PullDown</a:t>
            </a:r>
            <a:r>
              <a:rPr lang="de-DE" sz="2400" dirty="0">
                <a:solidFill>
                  <a:srgbClr val="FF0000"/>
                </a:solidFill>
              </a:rPr>
              <a:t>);</a:t>
            </a:r>
          </a:p>
          <a:p>
            <a:r>
              <a:rPr lang="de-DE" sz="2400" dirty="0">
                <a:solidFill>
                  <a:srgbClr val="FF0000"/>
                </a:solidFill>
              </a:rPr>
              <a:t>    </a:t>
            </a:r>
            <a:r>
              <a:rPr lang="de-DE" sz="2400" dirty="0" err="1">
                <a:solidFill>
                  <a:srgbClr val="FF0000"/>
                </a:solidFill>
              </a:rPr>
              <a:t>Lichtschranke.mode</a:t>
            </a:r>
            <a:r>
              <a:rPr lang="de-DE" sz="2400" dirty="0">
                <a:solidFill>
                  <a:srgbClr val="FF0000"/>
                </a:solidFill>
              </a:rPr>
              <a:t>(</a:t>
            </a:r>
            <a:r>
              <a:rPr lang="de-DE" sz="2400" dirty="0" err="1">
                <a:solidFill>
                  <a:srgbClr val="FF0000"/>
                </a:solidFill>
              </a:rPr>
              <a:t>PullDown</a:t>
            </a:r>
            <a:r>
              <a:rPr lang="de-DE" sz="2400" dirty="0">
                <a:solidFill>
                  <a:srgbClr val="FF0000"/>
                </a:solidFill>
              </a:rPr>
              <a:t>);    </a:t>
            </a:r>
          </a:p>
          <a:p>
            <a:r>
              <a:rPr lang="de-DE" sz="2400" dirty="0">
                <a:solidFill>
                  <a:srgbClr val="FF0000"/>
                </a:solidFill>
              </a:rPr>
              <a:t>    </a:t>
            </a:r>
            <a:r>
              <a:rPr lang="de-DE" sz="2400" dirty="0" err="1">
                <a:solidFill>
                  <a:srgbClr val="FF0000"/>
                </a:solidFill>
              </a:rPr>
              <a:t>TrocknenEin.rise</a:t>
            </a:r>
            <a:r>
              <a:rPr lang="de-DE" sz="2400" dirty="0">
                <a:solidFill>
                  <a:srgbClr val="FF0000"/>
                </a:solidFill>
              </a:rPr>
              <a:t>(&amp;</a:t>
            </a:r>
            <a:r>
              <a:rPr lang="de-DE" sz="2400" dirty="0" err="1">
                <a:solidFill>
                  <a:srgbClr val="FF0000"/>
                </a:solidFill>
              </a:rPr>
              <a:t>trocknenEin</a:t>
            </a:r>
            <a:r>
              <a:rPr lang="de-DE" sz="2400" dirty="0">
                <a:solidFill>
                  <a:srgbClr val="FF0000"/>
                </a:solidFill>
              </a:rPr>
              <a:t>);</a:t>
            </a:r>
          </a:p>
          <a:p>
            <a:r>
              <a:rPr lang="de-DE" sz="2400" dirty="0">
                <a:solidFill>
                  <a:srgbClr val="FF0000"/>
                </a:solidFill>
              </a:rPr>
              <a:t>    </a:t>
            </a:r>
            <a:r>
              <a:rPr lang="de-DE" sz="2400" dirty="0" err="1">
                <a:solidFill>
                  <a:srgbClr val="FF0000"/>
                </a:solidFill>
              </a:rPr>
              <a:t>TrocknenAus.rise</a:t>
            </a:r>
            <a:r>
              <a:rPr lang="de-DE" sz="2400" dirty="0">
                <a:solidFill>
                  <a:srgbClr val="FF0000"/>
                </a:solidFill>
              </a:rPr>
              <a:t>(&amp;</a:t>
            </a:r>
            <a:r>
              <a:rPr lang="de-DE" sz="2400" dirty="0" err="1">
                <a:solidFill>
                  <a:srgbClr val="FF0000"/>
                </a:solidFill>
              </a:rPr>
              <a:t>trocknenAus</a:t>
            </a:r>
            <a:r>
              <a:rPr lang="de-DE" sz="2400" dirty="0">
                <a:solidFill>
                  <a:srgbClr val="FF0000"/>
                </a:solidFill>
              </a:rPr>
              <a:t>);   </a:t>
            </a:r>
          </a:p>
          <a:p>
            <a:r>
              <a:rPr lang="de-DE" sz="2400" dirty="0">
                <a:solidFill>
                  <a:srgbClr val="FF0000"/>
                </a:solidFill>
              </a:rPr>
              <a:t>    zustand=Aus;</a:t>
            </a:r>
          </a:p>
          <a:p>
            <a:r>
              <a:rPr lang="de-DE" sz="2400" dirty="0">
                <a:solidFill>
                  <a:srgbClr val="FF0000"/>
                </a:solidFill>
              </a:rPr>
              <a:t>}</a:t>
            </a:r>
          </a:p>
        </p:txBody>
      </p:sp>
      <p:pic>
        <p:nvPicPr>
          <p:cNvPr id="154" name="Audio 15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78232160"/>
      </p:ext>
    </p:extLst>
  </p:cSld>
  <p:clrMapOvr>
    <a:masterClrMapping/>
  </p:clrMapOvr>
  <mc:AlternateContent xmlns:mc="http://schemas.openxmlformats.org/markup-compatibility/2006">
    <mc:Choice xmlns:p14="http://schemas.microsoft.com/office/powerpoint/2010/main" Requires="p14">
      <p:transition spd="slow" p14:dur="2000" advTm="52736"/>
    </mc:Choice>
    <mc:Fallback>
      <p:transition spd="slow" advTm="527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4" name="Rechteck 3"/>
          <p:cNvSpPr/>
          <p:nvPr/>
        </p:nvSpPr>
        <p:spPr>
          <a:xfrm>
            <a:off x="897311" y="1305087"/>
            <a:ext cx="6096000" cy="3139321"/>
          </a:xfrm>
          <a:prstGeom prst="rect">
            <a:avLst/>
          </a:prstGeom>
          <a:solidFill>
            <a:srgbClr val="FFFF00"/>
          </a:solidFill>
        </p:spPr>
        <p:txBody>
          <a:bodyPr>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endParaRPr lang="de-DE" dirty="0"/>
          </a:p>
          <a:p>
            <a:endParaRPr lang="de-DE" dirty="0"/>
          </a:p>
          <a:p>
            <a:r>
              <a:rPr lang="de-DE" dirty="0"/>
              <a:t>        </a:t>
            </a:r>
            <a:r>
              <a:rPr lang="de-DE" dirty="0" err="1"/>
              <a:t>HAL_Delay</a:t>
            </a:r>
            <a:r>
              <a:rPr lang="de-DE" dirty="0"/>
              <a:t>(zeit);</a:t>
            </a:r>
          </a:p>
          <a:p>
            <a:r>
              <a:rPr lang="de-DE" dirty="0"/>
              <a:t>    }</a:t>
            </a:r>
          </a:p>
          <a:p>
            <a:r>
              <a:rPr lang="de-DE" dirty="0"/>
              <a:t>}</a:t>
            </a:r>
          </a:p>
        </p:txBody>
      </p:sp>
      <p:pic>
        <p:nvPicPr>
          <p:cNvPr id="119" name="Audio 11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09556403"/>
      </p:ext>
    </p:extLst>
  </p:cSld>
  <p:clrMapOvr>
    <a:masterClrMapping/>
  </p:clrMapOvr>
  <mc:AlternateContent xmlns:mc="http://schemas.openxmlformats.org/markup-compatibility/2006">
    <mc:Choice xmlns:p14="http://schemas.microsoft.com/office/powerpoint/2010/main" Requires="p14">
      <p:transition spd="slow" p14:dur="2000" advTm="29632"/>
    </mc:Choice>
    <mc:Fallback>
      <p:transition spd="slow" advTm="296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4" name="Textfeld 3"/>
          <p:cNvSpPr txBox="1"/>
          <p:nvPr/>
        </p:nvSpPr>
        <p:spPr>
          <a:xfrm>
            <a:off x="1635822" y="1744001"/>
            <a:ext cx="5019614" cy="3693319"/>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47650034"/>
      </p:ext>
    </p:extLst>
  </p:cSld>
  <p:clrMapOvr>
    <a:masterClrMapping/>
  </p:clrMapOvr>
  <mc:AlternateContent xmlns:mc="http://schemas.openxmlformats.org/markup-compatibility/2006">
    <mc:Choice xmlns:p14="http://schemas.microsoft.com/office/powerpoint/2010/main" Requires="p14">
      <p:transition spd="slow" p14:dur="2000" advTm="17641"/>
    </mc:Choice>
    <mc:Fallback>
      <p:transition spd="slow" advTm="176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4" name="Textfeld 3"/>
          <p:cNvSpPr txBox="1"/>
          <p:nvPr/>
        </p:nvSpPr>
        <p:spPr>
          <a:xfrm>
            <a:off x="1635822" y="1744001"/>
            <a:ext cx="5019614" cy="3693319"/>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r>
              <a:rPr lang="de-DE" dirty="0" smtClean="0">
                <a:solidFill>
                  <a:srgbClr val="FF0000"/>
                </a:solidFill>
              </a:rPr>
              <a:t>	</a:t>
            </a:r>
            <a:r>
              <a:rPr lang="de-DE" dirty="0" err="1" smtClean="0">
                <a:solidFill>
                  <a:srgbClr val="FF0000"/>
                </a:solidFill>
              </a:rPr>
              <a:t>case</a:t>
            </a:r>
            <a:r>
              <a:rPr lang="de-DE" dirty="0" smtClean="0">
                <a:solidFill>
                  <a:srgbClr val="FF0000"/>
                </a:solidFill>
              </a:rPr>
              <a:t> Anlaufen: </a:t>
            </a:r>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188191666"/>
      </p:ext>
    </p:extLst>
  </p:cSld>
  <p:clrMapOvr>
    <a:masterClrMapping/>
  </p:clrMapOvr>
  <mc:AlternateContent xmlns:mc="http://schemas.openxmlformats.org/markup-compatibility/2006">
    <mc:Choice xmlns:p14="http://schemas.microsoft.com/office/powerpoint/2010/main" Requires="p14">
      <p:transition spd="slow" p14:dur="2000" advTm="4887"/>
    </mc:Choice>
    <mc:Fallback>
      <p:transition spd="slow" advTm="48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4" name="Textfeld 3"/>
          <p:cNvSpPr txBox="1"/>
          <p:nvPr/>
        </p:nvSpPr>
        <p:spPr>
          <a:xfrm>
            <a:off x="1635822" y="1744001"/>
            <a:ext cx="5019614" cy="4247317"/>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r>
              <a:rPr lang="de-DE" dirty="0" smtClean="0">
                <a:solidFill>
                  <a:srgbClr val="FF0000"/>
                </a:solidFill>
              </a:rPr>
              <a:t>	</a:t>
            </a:r>
            <a:r>
              <a:rPr lang="de-DE" dirty="0" err="1" smtClean="0">
                <a:solidFill>
                  <a:srgbClr val="FF0000"/>
                </a:solidFill>
              </a:rPr>
              <a:t>case</a:t>
            </a:r>
            <a:r>
              <a:rPr lang="de-DE" dirty="0" smtClean="0">
                <a:solidFill>
                  <a:srgbClr val="FF0000"/>
                </a:solidFill>
              </a:rPr>
              <a:t> Anlaufen: </a:t>
            </a:r>
          </a:p>
          <a:p>
            <a:r>
              <a:rPr lang="de-DE" dirty="0" smtClean="0">
                <a:solidFill>
                  <a:srgbClr val="FF0000"/>
                </a:solidFill>
              </a:rPr>
              <a:t>		</a:t>
            </a:r>
            <a:r>
              <a:rPr lang="de-DE" dirty="0" err="1" smtClean="0">
                <a:solidFill>
                  <a:srgbClr val="FF0000"/>
                </a:solidFill>
              </a:rPr>
              <a:t>if</a:t>
            </a:r>
            <a:r>
              <a:rPr lang="de-DE" dirty="0" smtClean="0">
                <a:solidFill>
                  <a:srgbClr val="FF0000"/>
                </a:solidFill>
              </a:rPr>
              <a:t> (Lichtschranke==1){</a:t>
            </a:r>
          </a:p>
          <a:p>
            <a:r>
              <a:rPr lang="de-DE" dirty="0">
                <a:solidFill>
                  <a:srgbClr val="FF0000"/>
                </a:solidFill>
              </a:rPr>
              <a:t>	</a:t>
            </a:r>
            <a:r>
              <a:rPr lang="de-DE" dirty="0" smtClean="0">
                <a:solidFill>
                  <a:srgbClr val="FF0000"/>
                </a:solidFill>
              </a:rPr>
              <a:t>	}</a:t>
            </a:r>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0489702"/>
      </p:ext>
    </p:extLst>
  </p:cSld>
  <p:clrMapOvr>
    <a:masterClrMapping/>
  </p:clrMapOvr>
  <mc:AlternateContent xmlns:mc="http://schemas.openxmlformats.org/markup-compatibility/2006">
    <mc:Choice xmlns:p14="http://schemas.microsoft.com/office/powerpoint/2010/main" Requires="p14">
      <p:transition spd="slow" p14:dur="2000" advTm="7225"/>
    </mc:Choice>
    <mc:Fallback>
      <p:transition spd="slow" advTm="7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Grafik 117"/>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9"/>
              </a:rPr>
              <a:t>https://os.mbed.com/users/jack1930/code/ZustandGetreidetrocknungStufe1/</a:t>
            </a:r>
            <a:endParaRPr lang="de-DE" sz="1200" dirty="0"/>
          </a:p>
        </p:txBody>
      </p:sp>
      <p:sp>
        <p:nvSpPr>
          <p:cNvPr id="4" name="Textfeld 3"/>
          <p:cNvSpPr txBox="1"/>
          <p:nvPr/>
        </p:nvSpPr>
        <p:spPr>
          <a:xfrm>
            <a:off x="1635822" y="1744001"/>
            <a:ext cx="5019614" cy="4801314"/>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r>
              <a:rPr lang="de-DE" dirty="0" smtClean="0">
                <a:solidFill>
                  <a:srgbClr val="FF0000"/>
                </a:solidFill>
              </a:rPr>
              <a:t>	</a:t>
            </a:r>
            <a:r>
              <a:rPr lang="de-DE" dirty="0" err="1" smtClean="0">
                <a:solidFill>
                  <a:srgbClr val="FF0000"/>
                </a:solidFill>
              </a:rPr>
              <a:t>case</a:t>
            </a:r>
            <a:r>
              <a:rPr lang="de-DE" dirty="0" smtClean="0">
                <a:solidFill>
                  <a:srgbClr val="FF0000"/>
                </a:solidFill>
              </a:rPr>
              <a:t> Anlaufen: </a:t>
            </a:r>
          </a:p>
          <a:p>
            <a:r>
              <a:rPr lang="de-DE" dirty="0" smtClean="0">
                <a:solidFill>
                  <a:srgbClr val="FF0000"/>
                </a:solidFill>
              </a:rPr>
              <a:t>		</a:t>
            </a:r>
            <a:r>
              <a:rPr lang="de-DE" dirty="0" err="1" smtClean="0">
                <a:solidFill>
                  <a:srgbClr val="FF0000"/>
                </a:solidFill>
              </a:rPr>
              <a:t>if</a:t>
            </a:r>
            <a:r>
              <a:rPr lang="de-DE" dirty="0" smtClean="0">
                <a:solidFill>
                  <a:srgbClr val="FF0000"/>
                </a:solidFill>
              </a:rPr>
              <a:t> (Lichtschranke==1){</a:t>
            </a:r>
          </a:p>
          <a:p>
            <a:r>
              <a:rPr lang="de-DE" dirty="0">
                <a:solidFill>
                  <a:srgbClr val="FF0000"/>
                </a:solidFill>
              </a:rPr>
              <a:t>	</a:t>
            </a:r>
            <a:r>
              <a:rPr lang="de-DE" dirty="0" smtClean="0">
                <a:solidFill>
                  <a:srgbClr val="FF0000"/>
                </a:solidFill>
              </a:rPr>
              <a:t>		zustand=Betrieb;</a:t>
            </a:r>
          </a:p>
          <a:p>
            <a:endParaRPr lang="de-DE" dirty="0" smtClean="0">
              <a:solidFill>
                <a:srgbClr val="FF0000"/>
              </a:solidFill>
            </a:endParaRPr>
          </a:p>
          <a:p>
            <a:r>
              <a:rPr lang="de-DE" dirty="0">
                <a:solidFill>
                  <a:srgbClr val="FF0000"/>
                </a:solidFill>
              </a:rPr>
              <a:t>	</a:t>
            </a:r>
            <a:r>
              <a:rPr lang="de-DE" dirty="0" smtClean="0">
                <a:solidFill>
                  <a:srgbClr val="FF0000"/>
                </a:solidFill>
              </a:rPr>
              <a:t>	}</a:t>
            </a:r>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43338625"/>
      </p:ext>
    </p:extLst>
  </p:cSld>
  <p:clrMapOvr>
    <a:masterClrMapping/>
  </p:clrMapOvr>
  <mc:AlternateContent xmlns:mc="http://schemas.openxmlformats.org/markup-compatibility/2006">
    <mc:Choice xmlns:p14="http://schemas.microsoft.com/office/powerpoint/2010/main" Requires="p14">
      <p:transition spd="slow" p14:dur="2000" advTm="3606"/>
    </mc:Choice>
    <mc:Fallback>
      <p:transition spd="slow" advTm="36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Grafik 128"/>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4" name="Textfeld 3"/>
          <p:cNvSpPr txBox="1"/>
          <p:nvPr/>
        </p:nvSpPr>
        <p:spPr>
          <a:xfrm>
            <a:off x="1635822" y="1744001"/>
            <a:ext cx="5019614" cy="4801314"/>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r>
              <a:rPr lang="de-DE" dirty="0" smtClean="0">
                <a:solidFill>
                  <a:srgbClr val="FF0000"/>
                </a:solidFill>
              </a:rPr>
              <a:t>	</a:t>
            </a:r>
            <a:r>
              <a:rPr lang="de-DE" dirty="0" err="1" smtClean="0">
                <a:solidFill>
                  <a:srgbClr val="FF0000"/>
                </a:solidFill>
              </a:rPr>
              <a:t>case</a:t>
            </a:r>
            <a:r>
              <a:rPr lang="de-DE" dirty="0" smtClean="0">
                <a:solidFill>
                  <a:srgbClr val="FF0000"/>
                </a:solidFill>
              </a:rPr>
              <a:t> Anlaufen: </a:t>
            </a:r>
          </a:p>
          <a:p>
            <a:r>
              <a:rPr lang="de-DE" dirty="0" smtClean="0">
                <a:solidFill>
                  <a:srgbClr val="FF0000"/>
                </a:solidFill>
              </a:rPr>
              <a:t>		</a:t>
            </a:r>
            <a:r>
              <a:rPr lang="de-DE" dirty="0" err="1" smtClean="0">
                <a:solidFill>
                  <a:srgbClr val="FF0000"/>
                </a:solidFill>
              </a:rPr>
              <a:t>if</a:t>
            </a:r>
            <a:r>
              <a:rPr lang="de-DE" dirty="0" smtClean="0">
                <a:solidFill>
                  <a:srgbClr val="FF0000"/>
                </a:solidFill>
              </a:rPr>
              <a:t> (Lichtschranke==1){</a:t>
            </a:r>
          </a:p>
          <a:p>
            <a:r>
              <a:rPr lang="de-DE" dirty="0">
                <a:solidFill>
                  <a:srgbClr val="FF0000"/>
                </a:solidFill>
              </a:rPr>
              <a:t>	</a:t>
            </a:r>
            <a:r>
              <a:rPr lang="de-DE" dirty="0" smtClean="0">
                <a:solidFill>
                  <a:srgbClr val="FF0000"/>
                </a:solidFill>
              </a:rPr>
              <a:t>		zustand=Betrieb;</a:t>
            </a:r>
          </a:p>
          <a:p>
            <a:r>
              <a:rPr lang="de-DE" dirty="0" smtClean="0">
                <a:solidFill>
                  <a:srgbClr val="FF0000"/>
                </a:solidFill>
              </a:rPr>
              <a:t>			melden(„Betrieb“);</a:t>
            </a:r>
          </a:p>
          <a:p>
            <a:r>
              <a:rPr lang="de-DE" dirty="0">
                <a:solidFill>
                  <a:srgbClr val="FF0000"/>
                </a:solidFill>
              </a:rPr>
              <a:t>	</a:t>
            </a:r>
            <a:r>
              <a:rPr lang="de-DE" dirty="0" smtClean="0">
                <a:solidFill>
                  <a:srgbClr val="FF0000"/>
                </a:solidFill>
              </a:rPr>
              <a:t>	}</a:t>
            </a:r>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cxnSp>
        <p:nvCxnSpPr>
          <p:cNvPr id="118" name="Gerade Verbindung mit Pfeil 117"/>
          <p:cNvCxnSpPr/>
          <p:nvPr/>
        </p:nvCxnSpPr>
        <p:spPr>
          <a:xfrm flipV="1">
            <a:off x="4185304" y="2000951"/>
            <a:ext cx="4847860" cy="2150053"/>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Gerade Verbindung mit Pfeil 118"/>
          <p:cNvCxnSpPr/>
          <p:nvPr/>
        </p:nvCxnSpPr>
        <p:spPr>
          <a:xfrm flipV="1">
            <a:off x="5637253" y="3024329"/>
            <a:ext cx="4273365" cy="135683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Gerade Verbindung mit Pfeil 121"/>
          <p:cNvCxnSpPr/>
          <p:nvPr/>
        </p:nvCxnSpPr>
        <p:spPr>
          <a:xfrm flipV="1">
            <a:off x="6086407" y="3585869"/>
            <a:ext cx="3510175" cy="1078222"/>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Gerade Verbindung mit Pfeil 125"/>
          <p:cNvCxnSpPr/>
          <p:nvPr/>
        </p:nvCxnSpPr>
        <p:spPr>
          <a:xfrm flipV="1">
            <a:off x="6289964" y="3942903"/>
            <a:ext cx="2881745" cy="99680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0" name="Audio 12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885979225"/>
      </p:ext>
    </p:extLst>
  </p:cSld>
  <p:clrMapOvr>
    <a:masterClrMapping/>
  </p:clrMapOvr>
  <mc:AlternateContent xmlns:mc="http://schemas.openxmlformats.org/markup-compatibility/2006">
    <mc:Choice xmlns:p14="http://schemas.microsoft.com/office/powerpoint/2010/main" Requires="p14">
      <p:transition spd="slow" p14:dur="2000" advTm="38208"/>
    </mc:Choice>
    <mc:Fallback>
      <p:transition spd="slow" advTm="382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wipe(down)">
                                      <p:cBhvr>
                                        <p:cTn id="11" dur="500"/>
                                        <p:tgtEl>
                                          <p:spTgt spid="1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down)">
                                      <p:cBhvr>
                                        <p:cTn id="16" dur="500"/>
                                        <p:tgtEl>
                                          <p:spTgt spid="1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down)">
                                      <p:cBhvr>
                                        <p:cTn id="21" dur="500"/>
                                        <p:tgtEl>
                                          <p:spTgt spid="1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down)">
                                      <p:cBhvr>
                                        <p:cTn id="2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30"/>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4" name="Textfeld 3"/>
          <p:cNvSpPr txBox="1"/>
          <p:nvPr/>
        </p:nvSpPr>
        <p:spPr>
          <a:xfrm>
            <a:off x="1016987" y="452267"/>
            <a:ext cx="5019614" cy="6740307"/>
          </a:xfrm>
          <a:prstGeom prst="rect">
            <a:avLst/>
          </a:prstGeom>
          <a:solidFill>
            <a:schemeClr val="bg1"/>
          </a:solidFill>
        </p:spPr>
        <p:txBody>
          <a:bodyPr wrap="square" rtlCol="0">
            <a:spAutoFit/>
          </a:bodyPr>
          <a:lstStyle/>
          <a:p>
            <a:r>
              <a:rPr lang="de-DE" dirty="0" err="1"/>
              <a:t>int</a:t>
            </a:r>
            <a:r>
              <a:rPr lang="de-DE" dirty="0"/>
              <a:t> </a:t>
            </a:r>
            <a:r>
              <a:rPr lang="de-DE" dirty="0" err="1"/>
              <a:t>main</a:t>
            </a:r>
            <a:r>
              <a:rPr lang="de-DE" dirty="0"/>
              <a:t>()</a:t>
            </a:r>
          </a:p>
          <a:p>
            <a:r>
              <a:rPr lang="de-DE" dirty="0"/>
              <a:t>{</a:t>
            </a:r>
          </a:p>
          <a:p>
            <a:r>
              <a:rPr lang="de-DE" dirty="0"/>
              <a:t>    </a:t>
            </a:r>
            <a:r>
              <a:rPr lang="de-DE" dirty="0" err="1"/>
              <a:t>init</a:t>
            </a:r>
            <a:r>
              <a:rPr lang="de-DE" dirty="0"/>
              <a:t>();</a:t>
            </a:r>
          </a:p>
          <a:p>
            <a:r>
              <a:rPr lang="de-DE" dirty="0"/>
              <a:t>    melden("bereit");</a:t>
            </a:r>
          </a:p>
          <a:p>
            <a:endParaRPr lang="de-DE" dirty="0"/>
          </a:p>
          <a:p>
            <a:r>
              <a:rPr lang="de-DE" dirty="0"/>
              <a:t>    </a:t>
            </a:r>
            <a:r>
              <a:rPr lang="de-DE" dirty="0" err="1"/>
              <a:t>while</a:t>
            </a:r>
            <a:r>
              <a:rPr lang="de-DE" dirty="0"/>
              <a:t> (</a:t>
            </a:r>
            <a:r>
              <a:rPr lang="de-DE" dirty="0" err="1"/>
              <a:t>true</a:t>
            </a:r>
            <a:r>
              <a:rPr lang="de-DE" dirty="0"/>
              <a:t>) {</a:t>
            </a:r>
          </a:p>
          <a:p>
            <a:r>
              <a:rPr lang="de-DE" dirty="0" smtClean="0"/>
              <a:t>	</a:t>
            </a:r>
            <a:r>
              <a:rPr lang="de-DE" dirty="0" err="1" smtClean="0">
                <a:solidFill>
                  <a:srgbClr val="FF0000"/>
                </a:solidFill>
              </a:rPr>
              <a:t>switch</a:t>
            </a:r>
            <a:r>
              <a:rPr lang="de-DE" dirty="0" smtClean="0">
                <a:solidFill>
                  <a:srgbClr val="FF0000"/>
                </a:solidFill>
              </a:rPr>
              <a:t> (zustand)</a:t>
            </a:r>
          </a:p>
          <a:p>
            <a:r>
              <a:rPr lang="de-DE" dirty="0">
                <a:solidFill>
                  <a:srgbClr val="FF0000"/>
                </a:solidFill>
              </a:rPr>
              <a:t>	</a:t>
            </a:r>
            <a:r>
              <a:rPr lang="de-DE" dirty="0" smtClean="0">
                <a:solidFill>
                  <a:srgbClr val="FF0000"/>
                </a:solidFill>
              </a:rPr>
              <a:t>{</a:t>
            </a:r>
          </a:p>
          <a:p>
            <a:r>
              <a:rPr lang="de-DE" dirty="0" smtClean="0">
                <a:solidFill>
                  <a:srgbClr val="FF0000"/>
                </a:solidFill>
              </a:rPr>
              <a:t>	</a:t>
            </a:r>
            <a:r>
              <a:rPr lang="de-DE" dirty="0" err="1" smtClean="0">
                <a:solidFill>
                  <a:srgbClr val="FF0000"/>
                </a:solidFill>
              </a:rPr>
              <a:t>case</a:t>
            </a:r>
            <a:r>
              <a:rPr lang="de-DE" dirty="0" smtClean="0">
                <a:solidFill>
                  <a:srgbClr val="FF0000"/>
                </a:solidFill>
              </a:rPr>
              <a:t> Anlaufen: </a:t>
            </a:r>
          </a:p>
          <a:p>
            <a:r>
              <a:rPr lang="de-DE" dirty="0" smtClean="0">
                <a:solidFill>
                  <a:srgbClr val="FF0000"/>
                </a:solidFill>
              </a:rPr>
              <a:t>		</a:t>
            </a:r>
            <a:r>
              <a:rPr lang="de-DE" dirty="0" err="1" smtClean="0">
                <a:solidFill>
                  <a:srgbClr val="FF0000"/>
                </a:solidFill>
              </a:rPr>
              <a:t>if</a:t>
            </a:r>
            <a:r>
              <a:rPr lang="de-DE" dirty="0" smtClean="0">
                <a:solidFill>
                  <a:srgbClr val="FF0000"/>
                </a:solidFill>
              </a:rPr>
              <a:t> (Lichtschranke==1){</a:t>
            </a:r>
          </a:p>
          <a:p>
            <a:r>
              <a:rPr lang="de-DE" dirty="0">
                <a:solidFill>
                  <a:srgbClr val="FF0000"/>
                </a:solidFill>
              </a:rPr>
              <a:t>	</a:t>
            </a:r>
            <a:r>
              <a:rPr lang="de-DE" dirty="0" smtClean="0">
                <a:solidFill>
                  <a:srgbClr val="FF0000"/>
                </a:solidFill>
              </a:rPr>
              <a:t>		zustand=Betrieb;</a:t>
            </a:r>
          </a:p>
          <a:p>
            <a:r>
              <a:rPr lang="de-DE" dirty="0" smtClean="0">
                <a:solidFill>
                  <a:srgbClr val="FF0000"/>
                </a:solidFill>
              </a:rPr>
              <a:t>			melden(„Betrieb“);</a:t>
            </a:r>
          </a:p>
          <a:p>
            <a:r>
              <a:rPr lang="de-DE" dirty="0">
                <a:solidFill>
                  <a:srgbClr val="FF0000"/>
                </a:solidFill>
              </a:rPr>
              <a:t>	</a:t>
            </a:r>
            <a:r>
              <a:rPr lang="de-DE" dirty="0" smtClean="0">
                <a:solidFill>
                  <a:srgbClr val="FF0000"/>
                </a:solidFill>
              </a:rPr>
              <a:t>	}</a:t>
            </a:r>
          </a:p>
          <a:p>
            <a:r>
              <a:rPr lang="de-DE" dirty="0">
                <a:solidFill>
                  <a:srgbClr val="FF0000"/>
                </a:solidFill>
              </a:rPr>
              <a:t>	</a:t>
            </a:r>
            <a:r>
              <a:rPr lang="de-DE" dirty="0" smtClean="0">
                <a:solidFill>
                  <a:srgbClr val="FF0000"/>
                </a:solidFill>
              </a:rPr>
              <a:t>	break:</a:t>
            </a:r>
          </a:p>
          <a:p>
            <a:r>
              <a:rPr lang="de-DE" dirty="0">
                <a:solidFill>
                  <a:srgbClr val="FF0000"/>
                </a:solidFill>
              </a:rPr>
              <a:t>	</a:t>
            </a:r>
            <a:r>
              <a:rPr lang="de-DE" dirty="0" err="1" smtClean="0">
                <a:solidFill>
                  <a:srgbClr val="FF0000"/>
                </a:solidFill>
              </a:rPr>
              <a:t>case</a:t>
            </a:r>
            <a:r>
              <a:rPr lang="de-DE" dirty="0" smtClean="0">
                <a:solidFill>
                  <a:srgbClr val="FF0000"/>
                </a:solidFill>
              </a:rPr>
              <a:t> Abschalten:</a:t>
            </a:r>
          </a:p>
          <a:p>
            <a:r>
              <a:rPr lang="de-DE" dirty="0">
                <a:solidFill>
                  <a:srgbClr val="FF0000"/>
                </a:solidFill>
              </a:rPr>
              <a:t>	</a:t>
            </a:r>
            <a:r>
              <a:rPr lang="de-DE" dirty="0" smtClean="0">
                <a:solidFill>
                  <a:srgbClr val="FF0000"/>
                </a:solidFill>
              </a:rPr>
              <a:t>	</a:t>
            </a:r>
            <a:r>
              <a:rPr lang="de-DE" dirty="0" err="1" smtClean="0">
                <a:solidFill>
                  <a:srgbClr val="FF0000"/>
                </a:solidFill>
              </a:rPr>
              <a:t>if</a:t>
            </a:r>
            <a:r>
              <a:rPr lang="de-DE" dirty="0" smtClean="0">
                <a:solidFill>
                  <a:srgbClr val="FF0000"/>
                </a:solidFill>
              </a:rPr>
              <a:t> (Lichtschranke==0){</a:t>
            </a:r>
          </a:p>
          <a:p>
            <a:r>
              <a:rPr lang="de-DE" dirty="0" smtClean="0">
                <a:solidFill>
                  <a:srgbClr val="FF0000"/>
                </a:solidFill>
              </a:rPr>
              <a:t> 			zustand=Aus;</a:t>
            </a:r>
          </a:p>
          <a:p>
            <a:r>
              <a:rPr lang="de-DE" dirty="0">
                <a:solidFill>
                  <a:srgbClr val="FF0000"/>
                </a:solidFill>
              </a:rPr>
              <a:t>	</a:t>
            </a:r>
            <a:r>
              <a:rPr lang="de-DE" dirty="0" smtClean="0">
                <a:solidFill>
                  <a:srgbClr val="FF0000"/>
                </a:solidFill>
              </a:rPr>
              <a:t>		melden(„bereit“);</a:t>
            </a:r>
          </a:p>
          <a:p>
            <a:r>
              <a:rPr lang="de-DE" dirty="0">
                <a:solidFill>
                  <a:srgbClr val="FF0000"/>
                </a:solidFill>
              </a:rPr>
              <a:t>	</a:t>
            </a:r>
            <a:r>
              <a:rPr lang="de-DE" dirty="0" smtClean="0">
                <a:solidFill>
                  <a:srgbClr val="FF0000"/>
                </a:solidFill>
              </a:rPr>
              <a:t>	}</a:t>
            </a:r>
          </a:p>
          <a:p>
            <a:r>
              <a:rPr lang="de-DE" dirty="0">
                <a:solidFill>
                  <a:srgbClr val="FF0000"/>
                </a:solidFill>
              </a:rPr>
              <a:t>	</a:t>
            </a:r>
            <a:r>
              <a:rPr lang="de-DE" dirty="0" smtClean="0">
                <a:solidFill>
                  <a:srgbClr val="FF0000"/>
                </a:solidFill>
              </a:rPr>
              <a:t>	break;</a:t>
            </a:r>
            <a:endParaRPr lang="de-DE" dirty="0">
              <a:solidFill>
                <a:srgbClr val="FF0000"/>
              </a:solidFill>
            </a:endParaRPr>
          </a:p>
          <a:p>
            <a:r>
              <a:rPr lang="de-DE" dirty="0" smtClean="0">
                <a:solidFill>
                  <a:srgbClr val="FF0000"/>
                </a:solidFill>
              </a:rPr>
              <a:t>	}</a:t>
            </a:r>
            <a:endParaRPr lang="de-DE" dirty="0"/>
          </a:p>
          <a:p>
            <a:r>
              <a:rPr lang="de-DE" dirty="0"/>
              <a:t>        </a:t>
            </a:r>
            <a:r>
              <a:rPr lang="de-DE" dirty="0" err="1"/>
              <a:t>HAL_Delay</a:t>
            </a:r>
            <a:r>
              <a:rPr lang="de-DE" dirty="0"/>
              <a:t>(zeit);</a:t>
            </a:r>
          </a:p>
          <a:p>
            <a:r>
              <a:rPr lang="de-DE" dirty="0"/>
              <a:t>    }</a:t>
            </a:r>
          </a:p>
          <a:p>
            <a:r>
              <a:rPr lang="de-DE" dirty="0"/>
              <a:t>}</a:t>
            </a:r>
          </a:p>
        </p:txBody>
      </p:sp>
      <p:cxnSp>
        <p:nvCxnSpPr>
          <p:cNvPr id="118" name="Gerade Verbindung mit Pfeil 117"/>
          <p:cNvCxnSpPr/>
          <p:nvPr/>
        </p:nvCxnSpPr>
        <p:spPr>
          <a:xfrm>
            <a:off x="3692636" y="4497731"/>
            <a:ext cx="5568903" cy="60513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Gerade Verbindung mit Pfeil 118"/>
          <p:cNvCxnSpPr/>
          <p:nvPr/>
        </p:nvCxnSpPr>
        <p:spPr>
          <a:xfrm flipV="1">
            <a:off x="4935138" y="3434971"/>
            <a:ext cx="2416472" cy="1336313"/>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Gerade Verbindung mit Pfeil 121"/>
          <p:cNvCxnSpPr/>
          <p:nvPr/>
        </p:nvCxnSpPr>
        <p:spPr>
          <a:xfrm flipV="1">
            <a:off x="5126266" y="958500"/>
            <a:ext cx="3966996" cy="406682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Gerade Verbindung mit Pfeil 125"/>
          <p:cNvCxnSpPr/>
          <p:nvPr/>
        </p:nvCxnSpPr>
        <p:spPr>
          <a:xfrm flipV="1">
            <a:off x="5516815" y="1277672"/>
            <a:ext cx="4397828" cy="393720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7" name="Audio 12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616356130"/>
      </p:ext>
    </p:extLst>
  </p:cSld>
  <p:clrMapOvr>
    <a:masterClrMapping/>
  </p:clrMapOvr>
  <mc:AlternateContent xmlns:mc="http://schemas.openxmlformats.org/markup-compatibility/2006">
    <mc:Choice xmlns:p14="http://schemas.microsoft.com/office/powerpoint/2010/main" Requires="p14">
      <p:transition spd="slow" p14:dur="2000" advTm="24407"/>
    </mc:Choice>
    <mc:Fallback>
      <p:transition spd="slow" advTm="244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wipe(down)">
                                      <p:cBhvr>
                                        <p:cTn id="11" dur="500"/>
                                        <p:tgtEl>
                                          <p:spTgt spid="1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down)">
                                      <p:cBhvr>
                                        <p:cTn id="16" dur="500"/>
                                        <p:tgtEl>
                                          <p:spTgt spid="1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down)">
                                      <p:cBhvr>
                                        <p:cTn id="21" dur="500"/>
                                        <p:tgtEl>
                                          <p:spTgt spid="1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down)">
                                      <p:cBhvr>
                                        <p:cTn id="2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27"/>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68393" y="958500"/>
            <a:ext cx="3582215" cy="1200329"/>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trocknenEin</a:t>
            </a:r>
            <a:r>
              <a:rPr lang="de-DE" dirty="0" smtClean="0">
                <a:solidFill>
                  <a:srgbClr val="FF0000"/>
                </a:solidFill>
              </a:rPr>
              <a:t>()</a:t>
            </a:r>
          </a:p>
          <a:p>
            <a:r>
              <a:rPr lang="de-DE" dirty="0" smtClean="0">
                <a:solidFill>
                  <a:srgbClr val="FF0000"/>
                </a:solidFill>
              </a:rPr>
              <a:t>{</a:t>
            </a:r>
          </a:p>
          <a:p>
            <a:endParaRPr lang="de-DE" dirty="0">
              <a:solidFill>
                <a:srgbClr val="FF0000"/>
              </a:solidFill>
            </a:endParaRPr>
          </a:p>
          <a:p>
            <a:r>
              <a:rPr lang="de-DE" dirty="0" smtClean="0">
                <a:solidFill>
                  <a:srgbClr val="FF0000"/>
                </a:solidFill>
              </a:rPr>
              <a:t>}</a:t>
            </a:r>
            <a:r>
              <a:rPr lang="de-DE" dirty="0"/>
              <a:t>	</a:t>
            </a:r>
          </a:p>
        </p:txBody>
      </p:sp>
      <p:cxnSp>
        <p:nvCxnSpPr>
          <p:cNvPr id="122" name="Gerade Verbindung mit Pfeil 121"/>
          <p:cNvCxnSpPr/>
          <p:nvPr/>
        </p:nvCxnSpPr>
        <p:spPr>
          <a:xfrm>
            <a:off x="3652230" y="1145310"/>
            <a:ext cx="6129079" cy="62439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0" name="Audio 11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739535394"/>
      </p:ext>
    </p:extLst>
  </p:cSld>
  <p:clrMapOvr>
    <a:masterClrMapping/>
  </p:clrMapOvr>
  <mc:AlternateContent xmlns:mc="http://schemas.openxmlformats.org/markup-compatibility/2006">
    <mc:Choice xmlns:p14="http://schemas.microsoft.com/office/powerpoint/2010/main" Requires="p14">
      <p:transition spd="slow" p14:dur="2000" advTm="7096"/>
    </mc:Choice>
    <mc:Fallback>
      <p:transition spd="slow" advTm="70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2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sp>
        <p:nvSpPr>
          <p:cNvPr id="4" name="Textfeld 3"/>
          <p:cNvSpPr txBox="1"/>
          <p:nvPr/>
        </p:nvSpPr>
        <p:spPr>
          <a:xfrm>
            <a:off x="1311564" y="2613891"/>
            <a:ext cx="3428567" cy="1077218"/>
          </a:xfrm>
          <a:prstGeom prst="rect">
            <a:avLst/>
          </a:prstGeom>
          <a:noFill/>
        </p:spPr>
        <p:txBody>
          <a:bodyPr wrap="none" rtlCol="0">
            <a:spAutoFit/>
          </a:bodyPr>
          <a:lstStyle/>
          <a:p>
            <a:pPr marL="342900" indent="-342900">
              <a:buFont typeface="+mj-lt"/>
              <a:buAutoNum type="arabicPeriod"/>
            </a:pPr>
            <a:r>
              <a:rPr lang="de-DE" sz="3200" dirty="0" smtClean="0"/>
              <a:t>Entwurf</a:t>
            </a:r>
          </a:p>
          <a:p>
            <a:pPr marL="342900" indent="-342900">
              <a:buFont typeface="+mj-lt"/>
              <a:buAutoNum type="arabicPeriod"/>
            </a:pPr>
            <a:r>
              <a:rPr lang="de-DE" sz="3200" dirty="0" smtClean="0"/>
              <a:t>Implementierung</a:t>
            </a:r>
            <a:endParaRPr lang="de-DE" sz="3200"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649166381"/>
      </p:ext>
    </p:extLst>
  </p:cSld>
  <p:clrMapOvr>
    <a:masterClrMapping/>
  </p:clrMapOvr>
  <mc:AlternateContent xmlns:mc="http://schemas.openxmlformats.org/markup-compatibility/2006">
    <mc:Choice xmlns:p14="http://schemas.microsoft.com/office/powerpoint/2010/main" Requires="p14">
      <p:transition spd="slow" p14:dur="2000" advTm="3040"/>
    </mc:Choice>
    <mc:Fallback>
      <p:transition spd="slow" advTm="30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68393" y="958500"/>
            <a:ext cx="3582215" cy="1477328"/>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trocknenEin</a:t>
            </a:r>
            <a:r>
              <a:rPr lang="de-DE" dirty="0" smtClean="0">
                <a:solidFill>
                  <a:srgbClr val="FF0000"/>
                </a:solidFill>
              </a:rPr>
              <a:t>()</a:t>
            </a:r>
          </a:p>
          <a:p>
            <a:r>
              <a:rPr lang="de-DE" dirty="0" smtClean="0">
                <a:solidFill>
                  <a:srgbClr val="FF0000"/>
                </a:solidFill>
              </a:rPr>
              <a:t>{</a:t>
            </a:r>
          </a:p>
          <a:p>
            <a:r>
              <a:rPr lang="de-DE" dirty="0" smtClean="0">
                <a:solidFill>
                  <a:srgbClr val="FF0000"/>
                </a:solidFill>
              </a:rPr>
              <a:t>	</a:t>
            </a:r>
            <a:r>
              <a:rPr lang="de-DE" dirty="0" err="1" smtClean="0">
                <a:solidFill>
                  <a:srgbClr val="FF0000"/>
                </a:solidFill>
              </a:rPr>
              <a:t>if</a:t>
            </a:r>
            <a:r>
              <a:rPr lang="de-DE" dirty="0" smtClean="0">
                <a:solidFill>
                  <a:srgbClr val="FF0000"/>
                </a:solidFill>
              </a:rPr>
              <a:t> (zustand==Aus){</a:t>
            </a:r>
          </a:p>
          <a:p>
            <a:r>
              <a:rPr lang="de-DE" dirty="0">
                <a:solidFill>
                  <a:srgbClr val="FF0000"/>
                </a:solidFill>
              </a:rPr>
              <a:t>	}</a:t>
            </a:r>
          </a:p>
          <a:p>
            <a:r>
              <a:rPr lang="de-DE" dirty="0" smtClean="0">
                <a:solidFill>
                  <a:srgbClr val="FF0000"/>
                </a:solidFill>
              </a:rPr>
              <a:t>}</a:t>
            </a:r>
            <a:r>
              <a:rPr lang="de-DE" dirty="0"/>
              <a:t>	</a:t>
            </a:r>
          </a:p>
        </p:txBody>
      </p:sp>
      <p:cxnSp>
        <p:nvCxnSpPr>
          <p:cNvPr id="122" name="Gerade Verbindung mit Pfeil 121"/>
          <p:cNvCxnSpPr/>
          <p:nvPr/>
        </p:nvCxnSpPr>
        <p:spPr>
          <a:xfrm flipV="1">
            <a:off x="4470975" y="958500"/>
            <a:ext cx="5236443" cy="785501"/>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6" name="Audio 1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453023629"/>
      </p:ext>
    </p:extLst>
  </p:cSld>
  <p:clrMapOvr>
    <a:masterClrMapping/>
  </p:clrMapOvr>
  <mc:AlternateContent xmlns:mc="http://schemas.openxmlformats.org/markup-compatibility/2006">
    <mc:Choice xmlns:p14="http://schemas.microsoft.com/office/powerpoint/2010/main" Requires="p14">
      <p:transition spd="slow" p14:dur="2000" advTm="5776"/>
    </mc:Choice>
    <mc:Fallback>
      <p:transition spd="slow" advTm="57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1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68393" y="958500"/>
            <a:ext cx="4233731" cy="1754326"/>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trocknenEin</a:t>
            </a:r>
            <a:r>
              <a:rPr lang="de-DE" dirty="0" smtClean="0">
                <a:solidFill>
                  <a:srgbClr val="FF0000"/>
                </a:solidFill>
              </a:rPr>
              <a:t>()</a:t>
            </a:r>
          </a:p>
          <a:p>
            <a:r>
              <a:rPr lang="de-DE" dirty="0" smtClean="0">
                <a:solidFill>
                  <a:srgbClr val="FF0000"/>
                </a:solidFill>
              </a:rPr>
              <a:t>{</a:t>
            </a:r>
          </a:p>
          <a:p>
            <a:r>
              <a:rPr lang="de-DE" dirty="0" smtClean="0">
                <a:solidFill>
                  <a:srgbClr val="FF0000"/>
                </a:solidFill>
              </a:rPr>
              <a:t>	</a:t>
            </a:r>
            <a:r>
              <a:rPr lang="de-DE" dirty="0" err="1" smtClean="0">
                <a:solidFill>
                  <a:srgbClr val="FF0000"/>
                </a:solidFill>
              </a:rPr>
              <a:t>if</a:t>
            </a:r>
            <a:r>
              <a:rPr lang="de-DE" dirty="0" smtClean="0">
                <a:solidFill>
                  <a:srgbClr val="FF0000"/>
                </a:solidFill>
              </a:rPr>
              <a:t> (zustand==Aus){</a:t>
            </a:r>
          </a:p>
          <a:p>
            <a:r>
              <a:rPr lang="de-DE" dirty="0">
                <a:solidFill>
                  <a:srgbClr val="FF0000"/>
                </a:solidFill>
              </a:rPr>
              <a:t>	</a:t>
            </a:r>
            <a:r>
              <a:rPr lang="de-DE" dirty="0" smtClean="0">
                <a:solidFill>
                  <a:srgbClr val="FF0000"/>
                </a:solidFill>
              </a:rPr>
              <a:t>	zustand=Anlaufen;</a:t>
            </a:r>
          </a:p>
          <a:p>
            <a:r>
              <a:rPr lang="de-DE" dirty="0">
                <a:solidFill>
                  <a:srgbClr val="FF0000"/>
                </a:solidFill>
              </a:rPr>
              <a:t>	}</a:t>
            </a:r>
          </a:p>
          <a:p>
            <a:r>
              <a:rPr lang="de-DE" dirty="0" smtClean="0">
                <a:solidFill>
                  <a:srgbClr val="FF0000"/>
                </a:solidFill>
              </a:rPr>
              <a:t>}</a:t>
            </a:r>
            <a:r>
              <a:rPr lang="de-DE" dirty="0"/>
              <a:t>	</a:t>
            </a:r>
          </a:p>
        </p:txBody>
      </p:sp>
      <p:cxnSp>
        <p:nvCxnSpPr>
          <p:cNvPr id="122" name="Gerade Verbindung mit Pfeil 121"/>
          <p:cNvCxnSpPr/>
          <p:nvPr/>
        </p:nvCxnSpPr>
        <p:spPr>
          <a:xfrm>
            <a:off x="5421745" y="1983851"/>
            <a:ext cx="4064000" cy="8509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6" name="Audio 1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1189196798"/>
      </p:ext>
    </p:extLst>
  </p:cSld>
  <p:clrMapOvr>
    <a:masterClrMapping/>
  </p:clrMapOvr>
  <mc:AlternateContent xmlns:mc="http://schemas.openxmlformats.org/markup-compatibility/2006">
    <mc:Choice xmlns:p14="http://schemas.microsoft.com/office/powerpoint/2010/main" Requires="p14">
      <p:transition spd="slow" p14:dur="2000" advTm="14984"/>
    </mc:Choice>
    <mc:Fallback>
      <p:transition spd="slow" advTm="14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1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68393" y="958500"/>
            <a:ext cx="4233731" cy="2031325"/>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trocknenEin</a:t>
            </a:r>
            <a:r>
              <a:rPr lang="de-DE" dirty="0" smtClean="0">
                <a:solidFill>
                  <a:srgbClr val="FF0000"/>
                </a:solidFill>
              </a:rPr>
              <a:t>()</a:t>
            </a:r>
          </a:p>
          <a:p>
            <a:r>
              <a:rPr lang="de-DE" dirty="0" smtClean="0">
                <a:solidFill>
                  <a:srgbClr val="FF0000"/>
                </a:solidFill>
              </a:rPr>
              <a:t>{</a:t>
            </a:r>
          </a:p>
          <a:p>
            <a:r>
              <a:rPr lang="de-DE" dirty="0" smtClean="0">
                <a:solidFill>
                  <a:srgbClr val="FF0000"/>
                </a:solidFill>
              </a:rPr>
              <a:t>	</a:t>
            </a:r>
            <a:r>
              <a:rPr lang="de-DE" dirty="0" err="1" smtClean="0">
                <a:solidFill>
                  <a:srgbClr val="FF0000"/>
                </a:solidFill>
              </a:rPr>
              <a:t>if</a:t>
            </a:r>
            <a:r>
              <a:rPr lang="de-DE" dirty="0" smtClean="0">
                <a:solidFill>
                  <a:srgbClr val="FF0000"/>
                </a:solidFill>
              </a:rPr>
              <a:t> (zustand==Aus){</a:t>
            </a:r>
          </a:p>
          <a:p>
            <a:r>
              <a:rPr lang="de-DE" dirty="0">
                <a:solidFill>
                  <a:srgbClr val="FF0000"/>
                </a:solidFill>
              </a:rPr>
              <a:t>	</a:t>
            </a:r>
            <a:r>
              <a:rPr lang="de-DE" dirty="0" smtClean="0">
                <a:solidFill>
                  <a:srgbClr val="FF0000"/>
                </a:solidFill>
              </a:rPr>
              <a:t>	zustand=Anlaufen;</a:t>
            </a:r>
          </a:p>
          <a:p>
            <a:r>
              <a:rPr lang="de-DE" dirty="0">
                <a:solidFill>
                  <a:srgbClr val="FF0000"/>
                </a:solidFill>
              </a:rPr>
              <a:t>	</a:t>
            </a:r>
            <a:r>
              <a:rPr lang="de-DE" dirty="0" smtClean="0">
                <a:solidFill>
                  <a:srgbClr val="FF0000"/>
                </a:solidFill>
              </a:rPr>
              <a:t>	melden(„Anlauf“);</a:t>
            </a:r>
          </a:p>
          <a:p>
            <a:r>
              <a:rPr lang="de-DE" dirty="0">
                <a:solidFill>
                  <a:srgbClr val="FF0000"/>
                </a:solidFill>
              </a:rPr>
              <a:t>	}</a:t>
            </a:r>
          </a:p>
          <a:p>
            <a:r>
              <a:rPr lang="de-DE" dirty="0" smtClean="0">
                <a:solidFill>
                  <a:srgbClr val="FF0000"/>
                </a:solidFill>
              </a:rPr>
              <a:t>}</a:t>
            </a:r>
            <a:r>
              <a:rPr lang="de-DE" dirty="0"/>
              <a:t>	</a:t>
            </a:r>
          </a:p>
        </p:txBody>
      </p:sp>
      <p:cxnSp>
        <p:nvCxnSpPr>
          <p:cNvPr id="122" name="Gerade Verbindung mit Pfeil 121"/>
          <p:cNvCxnSpPr/>
          <p:nvPr/>
        </p:nvCxnSpPr>
        <p:spPr>
          <a:xfrm>
            <a:off x="5491878" y="2259653"/>
            <a:ext cx="3468344" cy="6189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6" name="Audio 1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686872131"/>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1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46101" y="3609319"/>
            <a:ext cx="4233731" cy="2031325"/>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trocknenAus</a:t>
            </a:r>
            <a:r>
              <a:rPr lang="de-DE" dirty="0" smtClean="0">
                <a:solidFill>
                  <a:srgbClr val="FF0000"/>
                </a:solidFill>
              </a:rPr>
              <a:t>()</a:t>
            </a:r>
          </a:p>
          <a:p>
            <a:r>
              <a:rPr lang="de-DE" dirty="0" smtClean="0">
                <a:solidFill>
                  <a:srgbClr val="FF0000"/>
                </a:solidFill>
              </a:rPr>
              <a:t>{</a:t>
            </a:r>
          </a:p>
          <a:p>
            <a:r>
              <a:rPr lang="de-DE" dirty="0" smtClean="0">
                <a:solidFill>
                  <a:srgbClr val="FF0000"/>
                </a:solidFill>
              </a:rPr>
              <a:t>	</a:t>
            </a:r>
            <a:r>
              <a:rPr lang="de-DE" dirty="0" err="1" smtClean="0">
                <a:solidFill>
                  <a:srgbClr val="FF0000"/>
                </a:solidFill>
              </a:rPr>
              <a:t>if</a:t>
            </a:r>
            <a:r>
              <a:rPr lang="de-DE" dirty="0" smtClean="0">
                <a:solidFill>
                  <a:srgbClr val="FF0000"/>
                </a:solidFill>
              </a:rPr>
              <a:t> (zustand==Betrieb){</a:t>
            </a:r>
          </a:p>
          <a:p>
            <a:r>
              <a:rPr lang="de-DE" dirty="0">
                <a:solidFill>
                  <a:srgbClr val="FF0000"/>
                </a:solidFill>
              </a:rPr>
              <a:t>	</a:t>
            </a:r>
            <a:r>
              <a:rPr lang="de-DE" dirty="0" smtClean="0">
                <a:solidFill>
                  <a:srgbClr val="FF0000"/>
                </a:solidFill>
              </a:rPr>
              <a:t>	zustand=Abschalten;</a:t>
            </a:r>
          </a:p>
          <a:p>
            <a:r>
              <a:rPr lang="de-DE" dirty="0">
                <a:solidFill>
                  <a:srgbClr val="FF0000"/>
                </a:solidFill>
              </a:rPr>
              <a:t>	</a:t>
            </a:r>
            <a:r>
              <a:rPr lang="de-DE" dirty="0" smtClean="0">
                <a:solidFill>
                  <a:srgbClr val="FF0000"/>
                </a:solidFill>
              </a:rPr>
              <a:t>	melden(„Abschalten“);</a:t>
            </a:r>
          </a:p>
          <a:p>
            <a:r>
              <a:rPr lang="de-DE" dirty="0">
                <a:solidFill>
                  <a:srgbClr val="FF0000"/>
                </a:solidFill>
              </a:rPr>
              <a:t>	}</a:t>
            </a:r>
          </a:p>
          <a:p>
            <a:r>
              <a:rPr lang="de-DE" dirty="0" smtClean="0">
                <a:solidFill>
                  <a:srgbClr val="FF0000"/>
                </a:solidFill>
              </a:rPr>
              <a:t>}</a:t>
            </a:r>
            <a:r>
              <a:rPr lang="de-DE" dirty="0"/>
              <a:t>	</a:t>
            </a:r>
          </a:p>
        </p:txBody>
      </p:sp>
      <p:cxnSp>
        <p:nvCxnSpPr>
          <p:cNvPr id="122" name="Gerade Verbindung mit Pfeil 121"/>
          <p:cNvCxnSpPr/>
          <p:nvPr/>
        </p:nvCxnSpPr>
        <p:spPr>
          <a:xfrm>
            <a:off x="3677833" y="3820055"/>
            <a:ext cx="6221339" cy="67191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8" name="Audio 11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1383578179"/>
      </p:ext>
    </p:extLst>
  </p:cSld>
  <p:clrMapOvr>
    <a:masterClrMapping/>
  </p:clrMapOvr>
  <mc:AlternateContent xmlns:mc="http://schemas.openxmlformats.org/markup-compatibility/2006">
    <mc:Choice xmlns:p14="http://schemas.microsoft.com/office/powerpoint/2010/main" Requires="p14">
      <p:transition spd="slow" p14:dur="2000" advTm="8352"/>
    </mc:Choice>
    <mc:Fallback>
      <p:transition spd="slow" advTm="8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18"/>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5"/>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6"/>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7"/>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8"/>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9"/>
            <a:srcRect l="5397" t="5936" r="19452" b="6294"/>
            <a:stretch/>
          </p:blipFill>
          <p:spPr>
            <a:xfrm>
              <a:off x="2993374" y="1082866"/>
              <a:ext cx="1837632" cy="4101341"/>
            </a:xfrm>
            <a:prstGeom prst="rect">
              <a:avLst/>
            </a:prstGeom>
            <a:grpFill/>
          </p:spPr>
        </p:pic>
      </p:grpSp>
      <p:sp>
        <p:nvSpPr>
          <p:cNvPr id="117" name="Rechteck 116"/>
          <p:cNvSpPr/>
          <p:nvPr/>
        </p:nvSpPr>
        <p:spPr>
          <a:xfrm>
            <a:off x="7041401" y="6581001"/>
            <a:ext cx="5150599" cy="276999"/>
          </a:xfrm>
          <a:prstGeom prst="rect">
            <a:avLst/>
          </a:prstGeom>
        </p:spPr>
        <p:txBody>
          <a:bodyPr wrap="square">
            <a:spAutoFit/>
          </a:bodyPr>
          <a:lstStyle/>
          <a:p>
            <a:r>
              <a:rPr lang="de-DE" sz="1200" dirty="0" smtClean="0">
                <a:hlinkClick r:id="rId10"/>
              </a:rPr>
              <a:t>https://os.mbed.com/users/jack1930/code/ZustandGetreidetrocknungStufe1/</a:t>
            </a:r>
            <a:endParaRPr lang="de-DE" sz="1200" dirty="0"/>
          </a:p>
        </p:txBody>
      </p:sp>
      <p:sp>
        <p:nvSpPr>
          <p:cNvPr id="5" name="Textfeld 4"/>
          <p:cNvSpPr txBox="1"/>
          <p:nvPr/>
        </p:nvSpPr>
        <p:spPr>
          <a:xfrm>
            <a:off x="1746101" y="3609319"/>
            <a:ext cx="4233731" cy="2031325"/>
          </a:xfrm>
          <a:prstGeom prst="rect">
            <a:avLst/>
          </a:prstGeom>
          <a:solidFill>
            <a:srgbClr val="FFFF00"/>
          </a:solidFill>
        </p:spPr>
        <p:txBody>
          <a:bodyPr wrap="square" rtlCol="0">
            <a:spAutoFit/>
          </a:bodyPr>
          <a:lstStyle/>
          <a:p>
            <a:r>
              <a:rPr lang="de-DE" dirty="0" err="1" smtClean="0">
                <a:solidFill>
                  <a:srgbClr val="FF0000"/>
                </a:solidFill>
              </a:rPr>
              <a:t>void</a:t>
            </a:r>
            <a:r>
              <a:rPr lang="de-DE" dirty="0" smtClean="0">
                <a:solidFill>
                  <a:srgbClr val="FF0000"/>
                </a:solidFill>
              </a:rPr>
              <a:t> </a:t>
            </a:r>
            <a:r>
              <a:rPr lang="de-DE" dirty="0" err="1" smtClean="0">
                <a:solidFill>
                  <a:srgbClr val="FF0000"/>
                </a:solidFill>
              </a:rPr>
              <a:t>trocknenAus</a:t>
            </a:r>
            <a:r>
              <a:rPr lang="de-DE" dirty="0" smtClean="0">
                <a:solidFill>
                  <a:srgbClr val="FF0000"/>
                </a:solidFill>
              </a:rPr>
              <a:t>()</a:t>
            </a:r>
          </a:p>
          <a:p>
            <a:r>
              <a:rPr lang="de-DE" dirty="0" smtClean="0">
                <a:solidFill>
                  <a:srgbClr val="FF0000"/>
                </a:solidFill>
              </a:rPr>
              <a:t>{</a:t>
            </a:r>
          </a:p>
          <a:p>
            <a:r>
              <a:rPr lang="de-DE" dirty="0" smtClean="0">
                <a:solidFill>
                  <a:srgbClr val="FF0000"/>
                </a:solidFill>
              </a:rPr>
              <a:t>	</a:t>
            </a:r>
            <a:r>
              <a:rPr lang="de-DE" dirty="0" err="1" smtClean="0">
                <a:solidFill>
                  <a:srgbClr val="FF0000"/>
                </a:solidFill>
              </a:rPr>
              <a:t>if</a:t>
            </a:r>
            <a:r>
              <a:rPr lang="de-DE" dirty="0" smtClean="0">
                <a:solidFill>
                  <a:srgbClr val="FF0000"/>
                </a:solidFill>
              </a:rPr>
              <a:t> (zustand==Betrieb){</a:t>
            </a:r>
          </a:p>
          <a:p>
            <a:r>
              <a:rPr lang="de-DE" dirty="0">
                <a:solidFill>
                  <a:srgbClr val="FF0000"/>
                </a:solidFill>
              </a:rPr>
              <a:t>	</a:t>
            </a:r>
            <a:r>
              <a:rPr lang="de-DE" dirty="0" smtClean="0">
                <a:solidFill>
                  <a:srgbClr val="FF0000"/>
                </a:solidFill>
              </a:rPr>
              <a:t>	zustand=Abschalten;</a:t>
            </a:r>
          </a:p>
          <a:p>
            <a:r>
              <a:rPr lang="de-DE" dirty="0">
                <a:solidFill>
                  <a:srgbClr val="FF0000"/>
                </a:solidFill>
              </a:rPr>
              <a:t>	</a:t>
            </a:r>
            <a:r>
              <a:rPr lang="de-DE" dirty="0" smtClean="0">
                <a:solidFill>
                  <a:srgbClr val="FF0000"/>
                </a:solidFill>
              </a:rPr>
              <a:t>	melden(„Abschalten“);</a:t>
            </a:r>
          </a:p>
          <a:p>
            <a:r>
              <a:rPr lang="de-DE" dirty="0">
                <a:solidFill>
                  <a:srgbClr val="FF0000"/>
                </a:solidFill>
              </a:rPr>
              <a:t>	}</a:t>
            </a:r>
          </a:p>
          <a:p>
            <a:r>
              <a:rPr lang="de-DE" dirty="0" smtClean="0">
                <a:solidFill>
                  <a:srgbClr val="FF0000"/>
                </a:solidFill>
              </a:rPr>
              <a:t>}</a:t>
            </a:r>
            <a:r>
              <a:rPr lang="de-DE" dirty="0"/>
              <a:t>	</a:t>
            </a:r>
          </a:p>
        </p:txBody>
      </p:sp>
      <p:cxnSp>
        <p:nvCxnSpPr>
          <p:cNvPr id="122" name="Gerade Verbindung mit Pfeil 121"/>
          <p:cNvCxnSpPr/>
          <p:nvPr/>
        </p:nvCxnSpPr>
        <p:spPr>
          <a:xfrm flipV="1">
            <a:off x="4796296" y="3585869"/>
            <a:ext cx="4781813" cy="82145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Gerade Verbindung mit Pfeil 118"/>
          <p:cNvCxnSpPr/>
          <p:nvPr/>
        </p:nvCxnSpPr>
        <p:spPr>
          <a:xfrm>
            <a:off x="5514756" y="4664091"/>
            <a:ext cx="3943280" cy="414568"/>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Gerade Verbindung mit Pfeil 122"/>
          <p:cNvCxnSpPr/>
          <p:nvPr/>
        </p:nvCxnSpPr>
        <p:spPr>
          <a:xfrm>
            <a:off x="5855855" y="4915681"/>
            <a:ext cx="3104367" cy="436302"/>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5" name="Audio 12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832968358"/>
      </p:ext>
    </p:extLst>
  </p:cSld>
  <p:clrMapOvr>
    <a:masterClrMapping/>
  </p:clrMapOvr>
  <mc:AlternateContent xmlns:mc="http://schemas.openxmlformats.org/markup-compatibility/2006">
    <mc:Choice xmlns:p14="http://schemas.microsoft.com/office/powerpoint/2010/main" Requires="p14">
      <p:transition spd="slow" p14:dur="2000" advTm="24480"/>
    </mc:Choice>
    <mc:Fallback>
      <p:transition spd="slow" advTm="244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down)">
                                      <p:cBhvr>
                                        <p:cTn id="11" dur="500"/>
                                        <p:tgtEl>
                                          <p:spTgt spid="1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down)">
                                      <p:cBhvr>
                                        <p:cTn id="16" dur="500"/>
                                        <p:tgtEl>
                                          <p:spTgt spid="1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3"/>
                                        </p:tgtEl>
                                        <p:attrNameLst>
                                          <p:attrName>style.visibility</p:attrName>
                                        </p:attrNameLst>
                                      </p:cBhvr>
                                      <p:to>
                                        <p:strVal val="visible"/>
                                      </p:to>
                                    </p:set>
                                    <p:animEffect transition="in" filter="wipe(down)">
                                      <p:cBhvr>
                                        <p:cTn id="21"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2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a:hlinkClick r:id="rId9"/>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121858776"/>
      </p:ext>
    </p:extLst>
  </p:cSld>
  <p:clrMapOvr>
    <a:masterClrMapping/>
  </p:clrMapOvr>
  <mc:AlternateContent xmlns:mc="http://schemas.openxmlformats.org/markup-compatibility/2006">
    <mc:Choice xmlns:p14="http://schemas.microsoft.com/office/powerpoint/2010/main" Requires="p14">
      <p:transition spd="slow" p14:dur="2000" advTm="39088"/>
    </mc:Choice>
    <mc:Fallback>
      <p:transition spd="slow" advTm="390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a:hlinkClick r:id="rId9"/>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graphicFrame>
        <p:nvGraphicFramePr>
          <p:cNvPr id="4" name="Tabelle 3"/>
          <p:cNvGraphicFramePr>
            <a:graphicFrameLocks noGrp="1"/>
          </p:cNvGraphicFramePr>
          <p:nvPr>
            <p:extLst>
              <p:ext uri="{D42A27DB-BD31-4B8C-83A1-F6EECF244321}">
                <p14:modId xmlns:p14="http://schemas.microsoft.com/office/powerpoint/2010/main" val="2963746907"/>
              </p:ext>
            </p:extLst>
          </p:nvPr>
        </p:nvGraphicFramePr>
        <p:xfrm>
          <a:off x="-85598" y="3241626"/>
          <a:ext cx="6146467" cy="1528426"/>
        </p:xfrm>
        <a:graphic>
          <a:graphicData uri="http://schemas.openxmlformats.org/drawingml/2006/table">
            <a:tbl>
              <a:tblPr>
                <a:tableStyleId>{5C22544A-7EE6-4342-B048-85BDC9FD1C3A}</a:tableStyleId>
              </a:tblPr>
              <a:tblGrid>
                <a:gridCol w="6146467"/>
              </a:tblGrid>
              <a:tr h="1528426">
                <a:tc>
                  <a:txBody>
                    <a:bodyPr/>
                    <a:lstStyle/>
                    <a:p>
                      <a:pPr algn="l" hangingPunct="0">
                        <a:spcAft>
                          <a:spcPts val="0"/>
                        </a:spcAft>
                      </a:pPr>
                      <a:r>
                        <a:rPr lang="de-DE" sz="1100" dirty="0">
                          <a:effectLst/>
                        </a:rPr>
                        <a:t>HALT-Funktion</a:t>
                      </a:r>
                      <a:endParaRPr lang="de-DE" sz="1000" dirty="0">
                        <a:effectLst/>
                        <a:latin typeface="Times New Roman" panose="02020603050405020304" pitchFamily="18" charset="0"/>
                        <a:ea typeface="Times New Roman" panose="02020603050405020304" pitchFamily="18" charset="0"/>
                      </a:endParaRPr>
                    </a:p>
                  </a:txBody>
                  <a:tcPr marL="89535" marR="89535" marT="0" marB="0"/>
                </a:tc>
              </a:tr>
            </a:tbl>
          </a:graphicData>
        </a:graphic>
      </p:graphicFrame>
      <p:sp>
        <p:nvSpPr>
          <p:cNvPr id="5" name="Rectangle 1"/>
          <p:cNvSpPr>
            <a:spLocks noChangeArrowheads="1"/>
          </p:cNvSpPr>
          <p:nvPr/>
        </p:nvSpPr>
        <p:spPr bwMode="auto">
          <a:xfrm>
            <a:off x="-85598" y="818138"/>
            <a:ext cx="7126339" cy="4893647"/>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Zusätzlich zum regulären Ablauf soll es eine </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HALT-Funktion</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geben, um gegebenenfalls Schmutz oder Fremdkörper aus dem Getreide entfernen zu können. Wenn Schalter „HALT“ auf Low geschaltet wird, müssen Motor, Pumpe und Lüfter angehalten und der Schieber geschlossen werden. Solange </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auf Low gestellt ist, darf der Ablauf nicht gestartet oder fortgesetzt werden können. Nachdem Schalter „HALT“ zurück auf High geschaltet wird, wird der Ablauf an der unterbrochenen Stelle, mit den vorherigen Stellsignalen für Motor, Pumpe, Lüfter und Schieber, fortgesetzt.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pic>
        <p:nvPicPr>
          <p:cNvPr id="114" name="Audio 1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753766021"/>
      </p:ext>
    </p:extLst>
  </p:cSld>
  <p:clrMapOvr>
    <a:masterClrMapping/>
  </p:clrMapOvr>
  <mc:AlternateContent xmlns:mc="http://schemas.openxmlformats.org/markup-compatibility/2006">
    <mc:Choice xmlns:p14="http://schemas.microsoft.com/office/powerpoint/2010/main" Requires="p14">
      <p:transition spd="slow" p14:dur="2000" advTm="45616"/>
    </mc:Choice>
    <mc:Fallback>
      <p:transition spd="slow" advTm="456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4"/>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Grafik 123"/>
          <p:cNvPicPr>
            <a:picLocks noChangeAspect="1"/>
          </p:cNvPicPr>
          <p:nvPr/>
        </p:nvPicPr>
        <p:blipFill rotWithShape="1">
          <a:blip r:embed="rId4"/>
          <a:srcRect b="17866"/>
          <a:stretch/>
        </p:blipFill>
        <p:spPr>
          <a:xfrm>
            <a:off x="7536648" y="48622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pSp>
        <p:nvGrpSpPr>
          <p:cNvPr id="111" name="Gruppieren 110"/>
          <p:cNvGrpSpPr/>
          <p:nvPr/>
        </p:nvGrpSpPr>
        <p:grpSpPr>
          <a:xfrm>
            <a:off x="7122590" y="1352007"/>
            <a:ext cx="4274614" cy="4384389"/>
            <a:chOff x="2993374" y="1082866"/>
            <a:chExt cx="4274614" cy="4384389"/>
          </a:xfrm>
          <a:solidFill>
            <a:schemeClr val="bg1"/>
          </a:solidFill>
        </p:grpSpPr>
        <p:pic>
          <p:nvPicPr>
            <p:cNvPr id="74" name="Grafik 73"/>
            <p:cNvPicPr>
              <a:picLocks noChangeAspect="1"/>
            </p:cNvPicPr>
            <p:nvPr/>
          </p:nvPicPr>
          <p:blipFill rotWithShape="1">
            <a:blip r:embed="rId5"/>
            <a:srcRect t="23827"/>
            <a:stretch/>
          </p:blipFill>
          <p:spPr>
            <a:xfrm>
              <a:off x="4610499" y="1283222"/>
              <a:ext cx="2496620" cy="1177272"/>
            </a:xfrm>
            <a:prstGeom prst="rect">
              <a:avLst/>
            </a:prstGeom>
            <a:grpFill/>
          </p:spPr>
        </p:pic>
        <p:pic>
          <p:nvPicPr>
            <p:cNvPr id="107" name="Grafik 106"/>
            <p:cNvPicPr>
              <a:picLocks noChangeAspect="1"/>
            </p:cNvPicPr>
            <p:nvPr/>
          </p:nvPicPr>
          <p:blipFill rotWithShape="1">
            <a:blip r:embed="rId6"/>
            <a:srcRect t="16465" r="12424"/>
            <a:stretch/>
          </p:blipFill>
          <p:spPr>
            <a:xfrm>
              <a:off x="4739501" y="2226116"/>
              <a:ext cx="2528487" cy="1808875"/>
            </a:xfrm>
            <a:prstGeom prst="rect">
              <a:avLst/>
            </a:prstGeom>
            <a:grpFill/>
          </p:spPr>
        </p:pic>
        <p:pic>
          <p:nvPicPr>
            <p:cNvPr id="113" name="Grafik 112"/>
            <p:cNvPicPr>
              <a:picLocks noChangeAspect="1"/>
            </p:cNvPicPr>
            <p:nvPr/>
          </p:nvPicPr>
          <p:blipFill rotWithShape="1">
            <a:blip r:embed="rId7"/>
            <a:srcRect t="17003" r="13232"/>
            <a:stretch/>
          </p:blipFill>
          <p:spPr>
            <a:xfrm>
              <a:off x="4608293" y="3800492"/>
              <a:ext cx="2323326" cy="1666763"/>
            </a:xfrm>
            <a:prstGeom prst="rect">
              <a:avLst/>
            </a:prstGeom>
            <a:grpFill/>
          </p:spPr>
        </p:pic>
        <p:pic>
          <p:nvPicPr>
            <p:cNvPr id="115" name="Grafik 114"/>
            <p:cNvPicPr>
              <a:picLocks noChangeAspect="1"/>
            </p:cNvPicPr>
            <p:nvPr/>
          </p:nvPicPr>
          <p:blipFill rotWithShape="1">
            <a:blip r:embed="rId8"/>
            <a:srcRect l="5397" t="5936" r="19452" b="6294"/>
            <a:stretch/>
          </p:blipFill>
          <p:spPr>
            <a:xfrm>
              <a:off x="2993374" y="1082866"/>
              <a:ext cx="1837632" cy="4101341"/>
            </a:xfrm>
            <a:prstGeom prst="rect">
              <a:avLst/>
            </a:prstGeom>
            <a:grpFill/>
          </p:spPr>
        </p:pic>
      </p:grpSp>
      <p:sp>
        <p:nvSpPr>
          <p:cNvPr id="117" name="Rechteck 116">
            <a:hlinkClick r:id="rId9"/>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graphicFrame>
        <p:nvGraphicFramePr>
          <p:cNvPr id="4" name="Tabelle 3"/>
          <p:cNvGraphicFramePr>
            <a:graphicFrameLocks noGrp="1"/>
          </p:cNvGraphicFramePr>
          <p:nvPr>
            <p:extLst>
              <p:ext uri="{D42A27DB-BD31-4B8C-83A1-F6EECF244321}">
                <p14:modId xmlns:p14="http://schemas.microsoft.com/office/powerpoint/2010/main" val="2963746907"/>
              </p:ext>
            </p:extLst>
          </p:nvPr>
        </p:nvGraphicFramePr>
        <p:xfrm>
          <a:off x="-85598" y="3241626"/>
          <a:ext cx="6146467" cy="1528426"/>
        </p:xfrm>
        <a:graphic>
          <a:graphicData uri="http://schemas.openxmlformats.org/drawingml/2006/table">
            <a:tbl>
              <a:tblPr>
                <a:tableStyleId>{5C22544A-7EE6-4342-B048-85BDC9FD1C3A}</a:tableStyleId>
              </a:tblPr>
              <a:tblGrid>
                <a:gridCol w="6146467"/>
              </a:tblGrid>
              <a:tr h="1528426">
                <a:tc>
                  <a:txBody>
                    <a:bodyPr/>
                    <a:lstStyle/>
                    <a:p>
                      <a:pPr algn="l" hangingPunct="0">
                        <a:spcAft>
                          <a:spcPts val="0"/>
                        </a:spcAft>
                      </a:pPr>
                      <a:r>
                        <a:rPr lang="de-DE" sz="1100" dirty="0">
                          <a:effectLst/>
                        </a:rPr>
                        <a:t>HALT-Funktion</a:t>
                      </a:r>
                      <a:endParaRPr lang="de-DE" sz="1000" dirty="0">
                        <a:effectLst/>
                        <a:latin typeface="Times New Roman" panose="02020603050405020304" pitchFamily="18" charset="0"/>
                        <a:ea typeface="Times New Roman" panose="02020603050405020304" pitchFamily="18" charset="0"/>
                      </a:endParaRPr>
                    </a:p>
                  </a:txBody>
                  <a:tcPr marL="89535" marR="89535" marT="0" marB="0"/>
                </a:tc>
              </a:tr>
            </a:tbl>
          </a:graphicData>
        </a:graphic>
      </p:graphicFrame>
      <p:sp>
        <p:nvSpPr>
          <p:cNvPr id="5" name="Rectangle 1"/>
          <p:cNvSpPr>
            <a:spLocks noChangeArrowheads="1"/>
          </p:cNvSpPr>
          <p:nvPr/>
        </p:nvSpPr>
        <p:spPr bwMode="auto">
          <a:xfrm>
            <a:off x="-85598" y="818138"/>
            <a:ext cx="7126339" cy="4893647"/>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Zusätzlich zum regulären Ablauf soll es eine </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HALT-Funktion</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geben, um gegebenenfalls Schmutz oder Fremdkörper aus dem Getreide entfernen zu können. Wenn Schalter „HALT“ auf Low geschaltet wird, müssen Motor, Pumpe und Lüfter angehalten und der Schieber geschlossen werden. Solange </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HALT</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auf Low gestellt ist, darf der Ablauf nicht gestartet oder fortgesetzt werden können. Nachdem Schalter „HALT“ zurück auf High geschaltet wird, wird der Ablauf an der unterbrochenen Stelle, mit den vorherigen Stellsignalen für Motor, Pumpe, Lüfter und Schieber, fortgesetzt.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14" name="Tabelle 113"/>
          <p:cNvGraphicFramePr>
            <a:graphicFrameLocks noGrp="1"/>
          </p:cNvGraphicFramePr>
          <p:nvPr>
            <p:extLst>
              <p:ext uri="{D42A27DB-BD31-4B8C-83A1-F6EECF244321}">
                <p14:modId xmlns:p14="http://schemas.microsoft.com/office/powerpoint/2010/main" val="1559052269"/>
              </p:ext>
            </p:extLst>
          </p:nvPr>
        </p:nvGraphicFramePr>
        <p:xfrm>
          <a:off x="6351840" y="3616632"/>
          <a:ext cx="5045364" cy="2560320"/>
        </p:xfrm>
        <a:graphic>
          <a:graphicData uri="http://schemas.openxmlformats.org/drawingml/2006/table">
            <a:tbl>
              <a:tblPr>
                <a:tableStyleId>{5C22544A-7EE6-4342-B048-85BDC9FD1C3A}</a:tableStyleId>
              </a:tblPr>
              <a:tblGrid>
                <a:gridCol w="5045364"/>
              </a:tblGrid>
              <a:tr h="2488873">
                <a:tc>
                  <a:txBody>
                    <a:bodyPr/>
                    <a:lstStyle/>
                    <a:p>
                      <a:pPr algn="l" hangingPunct="0">
                        <a:spcAft>
                          <a:spcPts val="0"/>
                        </a:spcAft>
                      </a:pPr>
                      <a:r>
                        <a:rPr lang="de-DE" sz="2400" dirty="0" err="1" smtClean="0">
                          <a:effectLst/>
                          <a:latin typeface="Times New Roman" panose="02020603050405020304" pitchFamily="18" charset="0"/>
                          <a:ea typeface="Times New Roman" panose="02020603050405020304" pitchFamily="18" charset="0"/>
                        </a:rPr>
                        <a:t>InterruptIn</a:t>
                      </a:r>
                      <a:r>
                        <a:rPr lang="de-DE" sz="2400" dirty="0" smtClean="0">
                          <a:effectLst/>
                          <a:latin typeface="Times New Roman" panose="02020603050405020304" pitchFamily="18" charset="0"/>
                          <a:ea typeface="Times New Roman" panose="02020603050405020304" pitchFamily="18" charset="0"/>
                        </a:rPr>
                        <a:t> HALT(PB_4);</a:t>
                      </a:r>
                    </a:p>
                    <a:p>
                      <a:pPr algn="l" hangingPunct="0">
                        <a:spcAft>
                          <a:spcPts val="0"/>
                        </a:spcAft>
                      </a:pPr>
                      <a:r>
                        <a:rPr lang="de-DE" sz="2400" dirty="0" err="1" smtClean="0">
                          <a:effectLst/>
                          <a:latin typeface="Times New Roman" panose="02020603050405020304" pitchFamily="18" charset="0"/>
                          <a:ea typeface="Times New Roman" panose="02020603050405020304" pitchFamily="18" charset="0"/>
                        </a:rPr>
                        <a:t>void</a:t>
                      </a:r>
                      <a:r>
                        <a:rPr lang="de-DE" sz="2400" dirty="0" smtClean="0">
                          <a:effectLst/>
                          <a:latin typeface="Times New Roman" panose="02020603050405020304" pitchFamily="18" charset="0"/>
                          <a:ea typeface="Times New Roman" panose="02020603050405020304" pitchFamily="18" charset="0"/>
                        </a:rPr>
                        <a:t> halt(){}</a:t>
                      </a:r>
                    </a:p>
                    <a:p>
                      <a:pPr algn="l" hangingPunct="0">
                        <a:spcAft>
                          <a:spcPts val="0"/>
                        </a:spcAft>
                      </a:pPr>
                      <a:r>
                        <a:rPr lang="de-DE" sz="2400" dirty="0" err="1" smtClean="0">
                          <a:effectLst/>
                          <a:latin typeface="Times New Roman" panose="02020603050405020304" pitchFamily="18" charset="0"/>
                          <a:ea typeface="Times New Roman" panose="02020603050405020304" pitchFamily="18" charset="0"/>
                        </a:rPr>
                        <a:t>void</a:t>
                      </a:r>
                      <a:r>
                        <a:rPr lang="de-DE" sz="2400" dirty="0" smtClean="0">
                          <a:effectLst/>
                          <a:latin typeface="Times New Roman" panose="02020603050405020304" pitchFamily="18" charset="0"/>
                          <a:ea typeface="Times New Roman" panose="02020603050405020304" pitchFamily="18" charset="0"/>
                        </a:rPr>
                        <a:t> </a:t>
                      </a:r>
                      <a:r>
                        <a:rPr lang="de-DE" sz="2400" dirty="0" err="1" smtClean="0">
                          <a:effectLst/>
                          <a:latin typeface="Times New Roman" panose="02020603050405020304" pitchFamily="18" charset="0"/>
                          <a:ea typeface="Times New Roman" panose="02020603050405020304" pitchFamily="18" charset="0"/>
                        </a:rPr>
                        <a:t>init</a:t>
                      </a:r>
                      <a:r>
                        <a:rPr lang="de-DE" sz="2400" dirty="0" smtClean="0">
                          <a:effectLst/>
                          <a:latin typeface="Times New Roman" panose="02020603050405020304" pitchFamily="18" charset="0"/>
                          <a:ea typeface="Times New Roman" panose="02020603050405020304" pitchFamily="18" charset="0"/>
                        </a:rPr>
                        <a:t>()</a:t>
                      </a:r>
                    </a:p>
                    <a:p>
                      <a:pPr algn="l" hangingPunct="0">
                        <a:spcAft>
                          <a:spcPts val="0"/>
                        </a:spcAft>
                      </a:pPr>
                      <a:r>
                        <a:rPr lang="de-DE" sz="2400" dirty="0" smtClean="0">
                          <a:effectLst/>
                          <a:latin typeface="Times New Roman" panose="02020603050405020304" pitchFamily="18" charset="0"/>
                          <a:ea typeface="Times New Roman" panose="02020603050405020304" pitchFamily="18" charset="0"/>
                        </a:rPr>
                        <a:t>{</a:t>
                      </a:r>
                    </a:p>
                    <a:p>
                      <a:pPr algn="l" hangingPunct="0">
                        <a:spcAft>
                          <a:spcPts val="0"/>
                        </a:spcAft>
                      </a:pPr>
                      <a:r>
                        <a:rPr lang="de-DE" sz="2400" dirty="0" smtClean="0">
                          <a:effectLst/>
                          <a:latin typeface="Times New Roman" panose="02020603050405020304" pitchFamily="18" charset="0"/>
                          <a:ea typeface="Times New Roman" panose="02020603050405020304" pitchFamily="18" charset="0"/>
                        </a:rPr>
                        <a:t>    </a:t>
                      </a:r>
                      <a:r>
                        <a:rPr lang="de-DE" sz="2400" dirty="0" err="1" smtClean="0">
                          <a:effectLst/>
                          <a:latin typeface="Times New Roman" panose="02020603050405020304" pitchFamily="18" charset="0"/>
                          <a:ea typeface="Times New Roman" panose="02020603050405020304" pitchFamily="18" charset="0"/>
                        </a:rPr>
                        <a:t>HALT.mode</a:t>
                      </a:r>
                      <a:r>
                        <a:rPr lang="de-DE" sz="2400" dirty="0" smtClean="0">
                          <a:effectLst/>
                          <a:latin typeface="Times New Roman" panose="02020603050405020304" pitchFamily="18" charset="0"/>
                          <a:ea typeface="Times New Roman" panose="02020603050405020304" pitchFamily="18" charset="0"/>
                        </a:rPr>
                        <a:t>(</a:t>
                      </a:r>
                      <a:r>
                        <a:rPr lang="de-DE" sz="2400" dirty="0" err="1" smtClean="0">
                          <a:effectLst/>
                          <a:latin typeface="Times New Roman" panose="02020603050405020304" pitchFamily="18" charset="0"/>
                          <a:ea typeface="Times New Roman" panose="02020603050405020304" pitchFamily="18" charset="0"/>
                        </a:rPr>
                        <a:t>PullDown</a:t>
                      </a:r>
                      <a:r>
                        <a:rPr lang="de-DE" sz="2400" dirty="0" smtClean="0">
                          <a:effectLst/>
                          <a:latin typeface="Times New Roman" panose="02020603050405020304" pitchFamily="18" charset="0"/>
                          <a:ea typeface="Times New Roman" panose="02020603050405020304" pitchFamily="18" charset="0"/>
                        </a:rPr>
                        <a:t>);</a:t>
                      </a:r>
                    </a:p>
                    <a:p>
                      <a:pPr algn="l" hangingPunct="0">
                        <a:spcAft>
                          <a:spcPts val="0"/>
                        </a:spcAft>
                      </a:pPr>
                      <a:r>
                        <a:rPr lang="de-DE" sz="2400" dirty="0" smtClean="0">
                          <a:effectLst/>
                          <a:latin typeface="Times New Roman" panose="02020603050405020304" pitchFamily="18" charset="0"/>
                          <a:ea typeface="Times New Roman" panose="02020603050405020304" pitchFamily="18" charset="0"/>
                        </a:rPr>
                        <a:t>    </a:t>
                      </a:r>
                      <a:r>
                        <a:rPr lang="de-DE" sz="2400" dirty="0" err="1" smtClean="0">
                          <a:effectLst/>
                          <a:latin typeface="Times New Roman" panose="02020603050405020304" pitchFamily="18" charset="0"/>
                          <a:ea typeface="Times New Roman" panose="02020603050405020304" pitchFamily="18" charset="0"/>
                        </a:rPr>
                        <a:t>HALT.rise</a:t>
                      </a:r>
                      <a:r>
                        <a:rPr lang="de-DE" sz="2400" dirty="0" smtClean="0">
                          <a:effectLst/>
                          <a:latin typeface="Times New Roman" panose="02020603050405020304" pitchFamily="18" charset="0"/>
                          <a:ea typeface="Times New Roman" panose="02020603050405020304" pitchFamily="18" charset="0"/>
                        </a:rPr>
                        <a:t>(&amp;halt);</a:t>
                      </a:r>
                    </a:p>
                    <a:p>
                      <a:pPr algn="l" hangingPunct="0">
                        <a:spcAft>
                          <a:spcPts val="0"/>
                        </a:spcAft>
                      </a:pPr>
                      <a:r>
                        <a:rPr lang="de-DE" sz="2400" dirty="0" smtClean="0">
                          <a:effectLst/>
                          <a:latin typeface="Times New Roman" panose="02020603050405020304" pitchFamily="18" charset="0"/>
                          <a:ea typeface="Times New Roman" panose="02020603050405020304" pitchFamily="18" charset="0"/>
                        </a:rPr>
                        <a:t>  …</a:t>
                      </a:r>
                      <a:endParaRPr lang="de-DE" sz="2400" dirty="0">
                        <a:effectLst/>
                        <a:latin typeface="Times New Roman" panose="02020603050405020304" pitchFamily="18" charset="0"/>
                        <a:ea typeface="Times New Roman" panose="02020603050405020304" pitchFamily="18" charset="0"/>
                      </a:endParaRPr>
                    </a:p>
                  </a:txBody>
                  <a:tcPr marL="89535" marR="89535" marT="0" marB="0"/>
                </a:tc>
              </a:tr>
            </a:tbl>
          </a:graphicData>
        </a:graphic>
      </p:graphicFrame>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118" name="Audio 11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35765095"/>
      </p:ext>
    </p:extLst>
  </p:cSld>
  <p:clrMapOvr>
    <a:masterClrMapping/>
  </p:clrMapOvr>
  <mc:AlternateContent xmlns:mc="http://schemas.openxmlformats.org/markup-compatibility/2006">
    <mc:Choice xmlns:p14="http://schemas.microsoft.com/office/powerpoint/2010/main" Requires="p14">
      <p:transition spd="slow" p14:dur="2000" advTm="42504"/>
    </mc:Choice>
    <mc:Fallback>
      <p:transition spd="slow" advTm="42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8"/>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120" name="Grafik 119"/>
          <p:cNvPicPr>
            <a:picLocks noChangeAspect="1"/>
          </p:cNvPicPr>
          <p:nvPr/>
        </p:nvPicPr>
        <p:blipFill>
          <a:blip r:embed="rId5"/>
          <a:stretch>
            <a:fillRect/>
          </a:stretch>
        </p:blipFill>
        <p:spPr>
          <a:xfrm>
            <a:off x="3143249" y="97205"/>
            <a:ext cx="8933230" cy="6483796"/>
          </a:xfrm>
          <a:prstGeom prst="rect">
            <a:avLst/>
          </a:prstGeom>
        </p:spPr>
      </p:pic>
      <p:pic>
        <p:nvPicPr>
          <p:cNvPr id="121" name="Audio 12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923919271"/>
      </p:ext>
    </p:extLst>
  </p:cSld>
  <p:clrMapOvr>
    <a:masterClrMapping/>
  </p:clrMapOvr>
  <mc:AlternateContent xmlns:mc="http://schemas.openxmlformats.org/markup-compatibility/2006">
    <mc:Choice xmlns:p14="http://schemas.microsoft.com/office/powerpoint/2010/main" Requires="p14">
      <p:transition spd="slow" p14:dur="2000" advTm="77504"/>
    </mc:Choice>
    <mc:Fallback>
      <p:transition spd="slow" advTm="77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1"/>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113" name="Grafik 112"/>
          <p:cNvPicPr>
            <a:picLocks noChangeAspect="1"/>
          </p:cNvPicPr>
          <p:nvPr/>
        </p:nvPicPr>
        <p:blipFill>
          <a:blip r:embed="rId5"/>
          <a:stretch>
            <a:fillRect/>
          </a:stretch>
        </p:blipFill>
        <p:spPr>
          <a:xfrm>
            <a:off x="3143249" y="97205"/>
            <a:ext cx="8933230" cy="6483796"/>
          </a:xfrm>
          <a:prstGeom prst="rect">
            <a:avLst/>
          </a:prstGeom>
        </p:spPr>
      </p:pic>
      <p:sp>
        <p:nvSpPr>
          <p:cNvPr id="4" name="Rechteck 3"/>
          <p:cNvSpPr/>
          <p:nvPr/>
        </p:nvSpPr>
        <p:spPr>
          <a:xfrm>
            <a:off x="106789" y="456247"/>
            <a:ext cx="6096000" cy="6124754"/>
          </a:xfrm>
          <a:prstGeom prst="rect">
            <a:avLst/>
          </a:prstGeom>
          <a:solidFill>
            <a:srgbClr val="FFFF00"/>
          </a:solidFill>
        </p:spPr>
        <p:txBody>
          <a:bodyPr>
            <a:spAutoFit/>
          </a:bodyPr>
          <a:lstStyle/>
          <a:p>
            <a:r>
              <a:rPr lang="de-DE" sz="2400" dirty="0" err="1">
                <a:solidFill>
                  <a:srgbClr val="FF0000"/>
                </a:solidFill>
              </a:rPr>
              <a:t>PortOut</a:t>
            </a:r>
            <a:r>
              <a:rPr lang="de-DE" sz="2400" dirty="0">
                <a:solidFill>
                  <a:srgbClr val="FF0000"/>
                </a:solidFill>
              </a:rPr>
              <a:t> </a:t>
            </a:r>
            <a:r>
              <a:rPr lang="de-DE" sz="2400" dirty="0" smtClean="0">
                <a:solidFill>
                  <a:srgbClr val="FF0000"/>
                </a:solidFill>
              </a:rPr>
              <a:t>zustand(PortC,0b</a:t>
            </a:r>
            <a:r>
              <a:rPr lang="de-DE" sz="3200" b="1" dirty="0" smtClean="0">
                <a:solidFill>
                  <a:srgbClr val="FF0000"/>
                </a:solidFill>
              </a:rPr>
              <a:t>11</a:t>
            </a:r>
            <a:r>
              <a:rPr lang="de-DE" sz="2400" dirty="0" smtClean="0">
                <a:solidFill>
                  <a:srgbClr val="FF0000"/>
                </a:solidFill>
              </a:rPr>
              <a:t>1111</a:t>
            </a:r>
            <a:r>
              <a:rPr lang="de-DE" sz="2400" dirty="0">
                <a:solidFill>
                  <a:srgbClr val="FF0000"/>
                </a:solidFill>
              </a:rPr>
              <a:t>);</a:t>
            </a:r>
          </a:p>
          <a:p>
            <a:r>
              <a:rPr lang="de-DE" sz="2400" dirty="0" err="1"/>
              <a:t>DigitalOut</a:t>
            </a:r>
            <a:r>
              <a:rPr lang="de-DE" sz="2400" dirty="0"/>
              <a:t> </a:t>
            </a:r>
            <a:r>
              <a:rPr lang="de-DE" sz="2400" dirty="0" err="1"/>
              <a:t>warnlampe</a:t>
            </a:r>
            <a:r>
              <a:rPr lang="de-DE" sz="2400" dirty="0"/>
              <a:t>(PC_7);</a:t>
            </a:r>
          </a:p>
          <a:p>
            <a:endParaRPr lang="de-DE" sz="2400" dirty="0"/>
          </a:p>
          <a:p>
            <a:r>
              <a:rPr lang="de-DE" sz="2400" dirty="0" err="1"/>
              <a:t>InterruptIn</a:t>
            </a:r>
            <a:r>
              <a:rPr lang="de-DE" sz="2400" dirty="0"/>
              <a:t> </a:t>
            </a:r>
            <a:r>
              <a:rPr lang="de-DE" sz="2400" dirty="0" err="1"/>
              <a:t>TrocknenEin</a:t>
            </a:r>
            <a:r>
              <a:rPr lang="de-DE" sz="2400" dirty="0"/>
              <a:t>(PA_10);</a:t>
            </a:r>
          </a:p>
          <a:p>
            <a:r>
              <a:rPr lang="de-DE" sz="2400" dirty="0" err="1"/>
              <a:t>InterruptIn</a:t>
            </a:r>
            <a:r>
              <a:rPr lang="de-DE" sz="2400" dirty="0"/>
              <a:t> </a:t>
            </a:r>
            <a:r>
              <a:rPr lang="de-DE" sz="2400" dirty="0" err="1"/>
              <a:t>TrocknenAus</a:t>
            </a:r>
            <a:r>
              <a:rPr lang="de-DE" sz="2400" dirty="0"/>
              <a:t>(PA_6);</a:t>
            </a:r>
          </a:p>
          <a:p>
            <a:r>
              <a:rPr lang="de-DE" sz="2400" dirty="0" err="1"/>
              <a:t>DigitalIn</a:t>
            </a:r>
            <a:r>
              <a:rPr lang="de-DE" sz="2400" dirty="0"/>
              <a:t> Lichtschranke(PB_0);</a:t>
            </a:r>
          </a:p>
          <a:p>
            <a:endParaRPr lang="de-DE" sz="2400" dirty="0"/>
          </a:p>
          <a:p>
            <a:r>
              <a:rPr lang="de-DE" sz="2400" dirty="0"/>
              <a:t>//Zustandsdefinitionen</a:t>
            </a:r>
          </a:p>
          <a:p>
            <a:r>
              <a:rPr lang="de-DE" sz="2400" dirty="0"/>
              <a:t>#</a:t>
            </a:r>
            <a:r>
              <a:rPr lang="de-DE" sz="2400" dirty="0" err="1"/>
              <a:t>define</a:t>
            </a:r>
            <a:r>
              <a:rPr lang="de-DE" sz="2400" dirty="0"/>
              <a:t> Aus 0b0000</a:t>
            </a:r>
          </a:p>
          <a:p>
            <a:r>
              <a:rPr lang="de-DE" sz="2400" dirty="0"/>
              <a:t>#</a:t>
            </a:r>
            <a:r>
              <a:rPr lang="de-DE" sz="2400" dirty="0" err="1"/>
              <a:t>define</a:t>
            </a:r>
            <a:r>
              <a:rPr lang="de-DE" sz="2400" dirty="0"/>
              <a:t> Anlaufen 0b1110</a:t>
            </a:r>
          </a:p>
          <a:p>
            <a:r>
              <a:rPr lang="de-DE" sz="2400" dirty="0"/>
              <a:t>#</a:t>
            </a:r>
            <a:r>
              <a:rPr lang="de-DE" sz="2400" dirty="0" err="1"/>
              <a:t>define</a:t>
            </a:r>
            <a:r>
              <a:rPr lang="de-DE" sz="2400" dirty="0"/>
              <a:t> Betrieb 0b1111</a:t>
            </a:r>
          </a:p>
          <a:p>
            <a:r>
              <a:rPr lang="de-DE" sz="2400" dirty="0"/>
              <a:t>#</a:t>
            </a:r>
            <a:r>
              <a:rPr lang="de-DE" sz="2400" dirty="0" err="1"/>
              <a:t>define</a:t>
            </a:r>
            <a:r>
              <a:rPr lang="de-DE" sz="2400" dirty="0"/>
              <a:t> Abschalten 0b0111</a:t>
            </a:r>
          </a:p>
          <a:p>
            <a:r>
              <a:rPr lang="de-DE" sz="2400" dirty="0">
                <a:solidFill>
                  <a:srgbClr val="FF0000"/>
                </a:solidFill>
              </a:rPr>
              <a:t>#</a:t>
            </a:r>
            <a:r>
              <a:rPr lang="de-DE" sz="2400" dirty="0" err="1">
                <a:solidFill>
                  <a:srgbClr val="FF0000"/>
                </a:solidFill>
              </a:rPr>
              <a:t>define</a:t>
            </a:r>
            <a:r>
              <a:rPr lang="de-DE" sz="2400" dirty="0">
                <a:solidFill>
                  <a:srgbClr val="FF0000"/>
                </a:solidFill>
              </a:rPr>
              <a:t> </a:t>
            </a:r>
            <a:r>
              <a:rPr lang="de-DE" sz="2400" dirty="0" err="1" smtClean="0">
                <a:solidFill>
                  <a:srgbClr val="FF0000"/>
                </a:solidFill>
              </a:rPr>
              <a:t>HaltAnlaufen</a:t>
            </a:r>
            <a:r>
              <a:rPr lang="de-DE" sz="2400" dirty="0" smtClean="0">
                <a:solidFill>
                  <a:srgbClr val="FF0000"/>
                </a:solidFill>
              </a:rPr>
              <a:t> 0b</a:t>
            </a:r>
            <a:r>
              <a:rPr lang="de-DE" sz="3200" b="1" dirty="0" smtClean="0">
                <a:solidFill>
                  <a:srgbClr val="FF0000"/>
                </a:solidFill>
              </a:rPr>
              <a:t>01</a:t>
            </a:r>
            <a:r>
              <a:rPr lang="de-DE" sz="2400" dirty="0" smtClean="0">
                <a:solidFill>
                  <a:srgbClr val="FF0000"/>
                </a:solidFill>
              </a:rPr>
              <a:t>0000</a:t>
            </a:r>
            <a:endParaRPr lang="de-DE" sz="2400" dirty="0">
              <a:solidFill>
                <a:srgbClr val="FF0000"/>
              </a:solidFill>
            </a:endParaRPr>
          </a:p>
          <a:p>
            <a:r>
              <a:rPr lang="de-DE" sz="2400" dirty="0">
                <a:solidFill>
                  <a:srgbClr val="FF0000"/>
                </a:solidFill>
              </a:rPr>
              <a:t>#</a:t>
            </a:r>
            <a:r>
              <a:rPr lang="de-DE" sz="2400" dirty="0" err="1">
                <a:solidFill>
                  <a:srgbClr val="FF0000"/>
                </a:solidFill>
              </a:rPr>
              <a:t>define</a:t>
            </a:r>
            <a:r>
              <a:rPr lang="de-DE" sz="2400" dirty="0">
                <a:solidFill>
                  <a:srgbClr val="FF0000"/>
                </a:solidFill>
              </a:rPr>
              <a:t> </a:t>
            </a:r>
            <a:r>
              <a:rPr lang="de-DE" sz="2400" dirty="0" err="1" smtClean="0">
                <a:solidFill>
                  <a:srgbClr val="FF0000"/>
                </a:solidFill>
              </a:rPr>
              <a:t>HaltBetrieb</a:t>
            </a:r>
            <a:r>
              <a:rPr lang="de-DE" sz="2400" dirty="0" smtClean="0">
                <a:solidFill>
                  <a:srgbClr val="FF0000"/>
                </a:solidFill>
              </a:rPr>
              <a:t> 0b</a:t>
            </a:r>
            <a:r>
              <a:rPr lang="de-DE" sz="3200" b="1" dirty="0" smtClean="0">
                <a:solidFill>
                  <a:srgbClr val="FF0000"/>
                </a:solidFill>
              </a:rPr>
              <a:t>10</a:t>
            </a:r>
            <a:r>
              <a:rPr lang="de-DE" sz="2400" dirty="0" smtClean="0">
                <a:solidFill>
                  <a:srgbClr val="FF0000"/>
                </a:solidFill>
              </a:rPr>
              <a:t>0000</a:t>
            </a:r>
            <a:endParaRPr lang="de-DE" sz="2400" dirty="0">
              <a:solidFill>
                <a:srgbClr val="FF0000"/>
              </a:solidFill>
            </a:endParaRPr>
          </a:p>
          <a:p>
            <a:r>
              <a:rPr lang="de-DE" sz="2400" dirty="0">
                <a:solidFill>
                  <a:srgbClr val="FF0000"/>
                </a:solidFill>
              </a:rPr>
              <a:t>#</a:t>
            </a:r>
            <a:r>
              <a:rPr lang="de-DE" sz="2400" dirty="0" err="1">
                <a:solidFill>
                  <a:srgbClr val="FF0000"/>
                </a:solidFill>
              </a:rPr>
              <a:t>define</a:t>
            </a:r>
            <a:r>
              <a:rPr lang="de-DE" sz="2400" dirty="0">
                <a:solidFill>
                  <a:srgbClr val="FF0000"/>
                </a:solidFill>
              </a:rPr>
              <a:t> </a:t>
            </a:r>
            <a:r>
              <a:rPr lang="de-DE" sz="2400" dirty="0" err="1" smtClean="0">
                <a:solidFill>
                  <a:srgbClr val="FF0000"/>
                </a:solidFill>
              </a:rPr>
              <a:t>HaltAbschalzen</a:t>
            </a:r>
            <a:r>
              <a:rPr lang="de-DE" sz="2400" dirty="0" smtClean="0">
                <a:solidFill>
                  <a:srgbClr val="FF0000"/>
                </a:solidFill>
              </a:rPr>
              <a:t> 0b</a:t>
            </a:r>
            <a:r>
              <a:rPr lang="de-DE" sz="3200" b="1" dirty="0" smtClean="0">
                <a:solidFill>
                  <a:srgbClr val="FF0000"/>
                </a:solidFill>
              </a:rPr>
              <a:t>11</a:t>
            </a:r>
            <a:r>
              <a:rPr lang="de-DE" sz="2400" dirty="0" smtClean="0">
                <a:solidFill>
                  <a:srgbClr val="FF0000"/>
                </a:solidFill>
              </a:rPr>
              <a:t>0000</a:t>
            </a:r>
            <a:endParaRPr lang="de-DE" sz="2400" dirty="0">
              <a:solidFill>
                <a:srgbClr val="FF0000"/>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494067399"/>
      </p:ext>
    </p:extLst>
  </p:cSld>
  <p:clrMapOvr>
    <a:masterClrMapping/>
  </p:clrMapOvr>
  <mc:AlternateContent xmlns:mc="http://schemas.openxmlformats.org/markup-compatibility/2006">
    <mc:Choice xmlns:p14="http://schemas.microsoft.com/office/powerpoint/2010/main" Requires="p14">
      <p:transition spd="slow" p14:dur="2000" advTm="58064"/>
    </mc:Choice>
    <mc:Fallback>
      <p:transition spd="slow" advTm="580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sp>
        <p:nvSpPr>
          <p:cNvPr id="4" name="Textfeld 3"/>
          <p:cNvSpPr txBox="1"/>
          <p:nvPr/>
        </p:nvSpPr>
        <p:spPr>
          <a:xfrm>
            <a:off x="1311564" y="2613891"/>
            <a:ext cx="3584636" cy="1569660"/>
          </a:xfrm>
          <a:prstGeom prst="rect">
            <a:avLst/>
          </a:prstGeom>
          <a:noFill/>
        </p:spPr>
        <p:txBody>
          <a:bodyPr wrap="none" rtlCol="0">
            <a:spAutoFit/>
          </a:bodyPr>
          <a:lstStyle/>
          <a:p>
            <a:pPr marL="342900" indent="-342900">
              <a:buFont typeface="+mj-lt"/>
              <a:buAutoNum type="arabicPeriod"/>
            </a:pPr>
            <a:r>
              <a:rPr lang="de-DE" sz="3200" dirty="0" smtClean="0"/>
              <a:t>Entwurf</a:t>
            </a:r>
          </a:p>
          <a:p>
            <a:pPr marL="342900" indent="-342900">
              <a:buFont typeface="+mj-lt"/>
              <a:buAutoNum type="arabicPeriod"/>
            </a:pPr>
            <a:r>
              <a:rPr lang="de-DE" sz="3200" dirty="0" smtClean="0"/>
              <a:t>Implementierung</a:t>
            </a:r>
          </a:p>
          <a:p>
            <a:pPr marL="342900" indent="-342900">
              <a:buFont typeface="+mj-lt"/>
              <a:buAutoNum type="arabicPeriod"/>
            </a:pPr>
            <a:r>
              <a:rPr lang="de-DE" sz="3200" dirty="0" smtClean="0"/>
              <a:t>Entwurf erweitern</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607231048"/>
      </p:ext>
    </p:extLst>
  </p:cSld>
  <p:clrMapOvr>
    <a:masterClrMapping/>
  </p:clrMapOvr>
  <mc:AlternateContent xmlns:mc="http://schemas.openxmlformats.org/markup-compatibility/2006">
    <mc:Choice xmlns:p14="http://schemas.microsoft.com/office/powerpoint/2010/main" Requires="p14">
      <p:transition spd="slow" p14:dur="2000" advTm="3264"/>
    </mc:Choice>
    <mc:Fallback>
      <p:transition spd="slow" advTm="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sp>
        <p:nvSpPr>
          <p:cNvPr id="117" name="Rechteck 116">
            <a:hlinkClick r:id="rId5"/>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https://os.mbed.com/users/jack1930/code/ZustandGetreidetrocknungStufe1oesung/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118" name="Grafik 117"/>
          <p:cNvPicPr>
            <a:picLocks noChangeAspect="1"/>
          </p:cNvPicPr>
          <p:nvPr/>
        </p:nvPicPr>
        <p:blipFill>
          <a:blip r:embed="rId6"/>
          <a:stretch>
            <a:fillRect/>
          </a:stretch>
        </p:blipFill>
        <p:spPr>
          <a:xfrm>
            <a:off x="3143249" y="97205"/>
            <a:ext cx="8933230" cy="6483796"/>
          </a:xfrm>
          <a:prstGeom prst="rect">
            <a:avLst/>
          </a:prstGeom>
        </p:spPr>
      </p:pic>
      <p:sp>
        <p:nvSpPr>
          <p:cNvPr id="4" name="Rechteck 3"/>
          <p:cNvSpPr/>
          <p:nvPr/>
        </p:nvSpPr>
        <p:spPr>
          <a:xfrm>
            <a:off x="231784" y="3497419"/>
            <a:ext cx="9458747" cy="3046988"/>
          </a:xfrm>
          <a:prstGeom prst="rect">
            <a:avLst/>
          </a:prstGeom>
          <a:solidFill>
            <a:srgbClr val="FFFF00"/>
          </a:solidFill>
        </p:spPr>
        <p:txBody>
          <a:bodyPr wrap="square">
            <a:spAutoFit/>
          </a:bodyPr>
          <a:lstStyle/>
          <a:p>
            <a:r>
              <a:rPr lang="de-DE" sz="2400" dirty="0" err="1">
                <a:solidFill>
                  <a:srgbClr val="FF0000"/>
                </a:solidFill>
              </a:rPr>
              <a:t>void</a:t>
            </a:r>
            <a:r>
              <a:rPr lang="de-DE" sz="2400" dirty="0">
                <a:solidFill>
                  <a:srgbClr val="FF0000"/>
                </a:solidFill>
              </a:rPr>
              <a:t> halt(){</a:t>
            </a:r>
          </a:p>
          <a:p>
            <a:r>
              <a:rPr lang="de-DE" sz="2400" dirty="0">
                <a:solidFill>
                  <a:srgbClr val="FF0000"/>
                </a:solidFill>
              </a:rPr>
              <a:t>    </a:t>
            </a:r>
            <a:r>
              <a:rPr lang="de-DE" sz="2400" dirty="0" err="1">
                <a:solidFill>
                  <a:srgbClr val="FF0000"/>
                </a:solidFill>
              </a:rPr>
              <a:t>switch</a:t>
            </a:r>
            <a:r>
              <a:rPr lang="de-DE" sz="2400" dirty="0">
                <a:solidFill>
                  <a:srgbClr val="FF0000"/>
                </a:solidFill>
              </a:rPr>
              <a:t> (zustand)</a:t>
            </a:r>
          </a:p>
          <a:p>
            <a:r>
              <a:rPr lang="de-DE" sz="2400" dirty="0">
                <a:solidFill>
                  <a:srgbClr val="FF0000"/>
                </a:solidFill>
              </a:rPr>
              <a:t>    {</a:t>
            </a:r>
          </a:p>
          <a:p>
            <a:r>
              <a:rPr lang="de-DE" sz="2400" dirty="0">
                <a:solidFill>
                  <a:srgbClr val="FF0000"/>
                </a:solidFill>
              </a:rPr>
              <a:t>        </a:t>
            </a:r>
            <a:r>
              <a:rPr lang="de-DE" sz="2400" dirty="0" err="1">
                <a:solidFill>
                  <a:srgbClr val="FF0000"/>
                </a:solidFill>
              </a:rPr>
              <a:t>case</a:t>
            </a:r>
            <a:r>
              <a:rPr lang="de-DE" sz="2400" dirty="0">
                <a:solidFill>
                  <a:srgbClr val="FF0000"/>
                </a:solidFill>
              </a:rPr>
              <a:t> Anlaufen: zustand=</a:t>
            </a:r>
            <a:r>
              <a:rPr lang="de-DE" sz="2400" dirty="0" err="1">
                <a:solidFill>
                  <a:srgbClr val="FF0000"/>
                </a:solidFill>
              </a:rPr>
              <a:t>HaltAnlaufen</a:t>
            </a:r>
            <a:r>
              <a:rPr lang="de-DE" sz="2400" dirty="0">
                <a:solidFill>
                  <a:srgbClr val="FF0000"/>
                </a:solidFill>
              </a:rPr>
              <a:t>; melden("Halt"); break;</a:t>
            </a:r>
          </a:p>
          <a:p>
            <a:r>
              <a:rPr lang="de-DE" sz="2400" dirty="0">
                <a:solidFill>
                  <a:srgbClr val="FF0000"/>
                </a:solidFill>
              </a:rPr>
              <a:t>        </a:t>
            </a:r>
            <a:r>
              <a:rPr lang="de-DE" sz="2400" dirty="0" err="1">
                <a:solidFill>
                  <a:srgbClr val="FF0000"/>
                </a:solidFill>
              </a:rPr>
              <a:t>case</a:t>
            </a:r>
            <a:r>
              <a:rPr lang="de-DE" sz="2400" dirty="0">
                <a:solidFill>
                  <a:srgbClr val="FF0000"/>
                </a:solidFill>
              </a:rPr>
              <a:t> Betrieb: zustand=</a:t>
            </a:r>
            <a:r>
              <a:rPr lang="de-DE" sz="2400" dirty="0" err="1">
                <a:solidFill>
                  <a:srgbClr val="FF0000"/>
                </a:solidFill>
              </a:rPr>
              <a:t>HaltBetrieb</a:t>
            </a:r>
            <a:r>
              <a:rPr lang="de-DE" sz="2400" dirty="0">
                <a:solidFill>
                  <a:srgbClr val="FF0000"/>
                </a:solidFill>
              </a:rPr>
              <a:t>; melden("Halt"); break;</a:t>
            </a:r>
          </a:p>
          <a:p>
            <a:r>
              <a:rPr lang="de-DE" sz="2400" dirty="0">
                <a:solidFill>
                  <a:srgbClr val="FF0000"/>
                </a:solidFill>
              </a:rPr>
              <a:t>        </a:t>
            </a:r>
            <a:r>
              <a:rPr lang="de-DE" sz="2400" dirty="0" err="1">
                <a:solidFill>
                  <a:srgbClr val="FF0000"/>
                </a:solidFill>
              </a:rPr>
              <a:t>case</a:t>
            </a:r>
            <a:r>
              <a:rPr lang="de-DE" sz="2400" dirty="0">
                <a:solidFill>
                  <a:srgbClr val="FF0000"/>
                </a:solidFill>
              </a:rPr>
              <a:t> Abschalten: zustand=</a:t>
            </a:r>
            <a:r>
              <a:rPr lang="de-DE" sz="2400" dirty="0" err="1">
                <a:solidFill>
                  <a:srgbClr val="FF0000"/>
                </a:solidFill>
              </a:rPr>
              <a:t>HaltAbschalten</a:t>
            </a:r>
            <a:r>
              <a:rPr lang="de-DE" sz="2400" dirty="0">
                <a:solidFill>
                  <a:srgbClr val="FF0000"/>
                </a:solidFill>
              </a:rPr>
              <a:t>; melden("Halt"); break;</a:t>
            </a:r>
          </a:p>
          <a:p>
            <a:r>
              <a:rPr lang="de-DE" sz="2400" dirty="0">
                <a:solidFill>
                  <a:srgbClr val="FF0000"/>
                </a:solidFill>
              </a:rPr>
              <a:t>    </a:t>
            </a:r>
            <a:r>
              <a:rPr lang="de-DE" sz="2400" dirty="0" smtClean="0">
                <a:solidFill>
                  <a:srgbClr val="FF0000"/>
                </a:solidFill>
              </a:rPr>
              <a:t>}</a:t>
            </a:r>
            <a:endParaRPr lang="de-DE" sz="2400" dirty="0">
              <a:solidFill>
                <a:srgbClr val="FF0000"/>
              </a:solidFill>
            </a:endParaRPr>
          </a:p>
          <a:p>
            <a:r>
              <a:rPr lang="de-DE" sz="2400" dirty="0">
                <a:solidFill>
                  <a:srgbClr val="FF0000"/>
                </a:solidFill>
              </a:rPr>
              <a:t>}</a:t>
            </a:r>
          </a:p>
        </p:txBody>
      </p:sp>
      <p:cxnSp>
        <p:nvCxnSpPr>
          <p:cNvPr id="114" name="Gerade Verbindung mit Pfeil 113"/>
          <p:cNvCxnSpPr/>
          <p:nvPr/>
        </p:nvCxnSpPr>
        <p:spPr>
          <a:xfrm flipV="1">
            <a:off x="2516110" y="1997785"/>
            <a:ext cx="4223618" cy="2703516"/>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Gerade Verbindung mit Pfeil 119"/>
          <p:cNvCxnSpPr/>
          <p:nvPr/>
        </p:nvCxnSpPr>
        <p:spPr>
          <a:xfrm flipV="1">
            <a:off x="4664450" y="1761545"/>
            <a:ext cx="5333248" cy="294456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Gerade Verbindung mit Pfeil 121"/>
          <p:cNvCxnSpPr/>
          <p:nvPr/>
        </p:nvCxnSpPr>
        <p:spPr>
          <a:xfrm flipV="1">
            <a:off x="6389985" y="2125623"/>
            <a:ext cx="4123507" cy="263568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4" name="Rechteck 123"/>
          <p:cNvSpPr/>
          <p:nvPr/>
        </p:nvSpPr>
        <p:spPr>
          <a:xfrm>
            <a:off x="8260929" y="1482186"/>
            <a:ext cx="655281" cy="3945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5" name="Audio 12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746553735"/>
      </p:ext>
    </p:extLst>
  </p:cSld>
  <p:clrMapOvr>
    <a:masterClrMapping/>
  </p:clrMapOvr>
  <mc:AlternateContent xmlns:mc="http://schemas.openxmlformats.org/markup-compatibility/2006">
    <mc:Choice xmlns:p14="http://schemas.microsoft.com/office/powerpoint/2010/main" Requires="p14">
      <p:transition spd="slow" p14:dur="2000" advTm="58607"/>
    </mc:Choice>
    <mc:Fallback>
      <p:transition spd="slow" advTm="586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wipe(down)">
                                      <p:cBhvr>
                                        <p:cTn id="11" dur="500"/>
                                        <p:tgtEl>
                                          <p:spTgt spid="1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wipe(down)">
                                      <p:cBhvr>
                                        <p:cTn id="16" dur="500"/>
                                        <p:tgtEl>
                                          <p:spTgt spid="1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down)">
                                      <p:cBhvr>
                                        <p:cTn id="2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25"/>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pic>
        <p:nvPicPr>
          <p:cNvPr id="122" name="Grafik 121"/>
          <p:cNvPicPr>
            <a:picLocks noChangeAspect="1"/>
          </p:cNvPicPr>
          <p:nvPr/>
        </p:nvPicPr>
        <p:blipFill>
          <a:blip r:embed="rId5"/>
          <a:stretch>
            <a:fillRect/>
          </a:stretch>
        </p:blipFill>
        <p:spPr>
          <a:xfrm>
            <a:off x="3143249" y="97205"/>
            <a:ext cx="8933230" cy="6483796"/>
          </a:xfrm>
          <a:prstGeom prst="rect">
            <a:avLst/>
          </a:prstGeom>
          <a:solidFill>
            <a:schemeClr val="bg1"/>
          </a:solidFill>
        </p:spPr>
      </p:pic>
      <p:sp>
        <p:nvSpPr>
          <p:cNvPr id="117" name="Rechteck 116">
            <a:hlinkClick r:id="rId6"/>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sp>
        <p:nvSpPr>
          <p:cNvPr id="4" name="Rechteck 3"/>
          <p:cNvSpPr/>
          <p:nvPr/>
        </p:nvSpPr>
        <p:spPr>
          <a:xfrm>
            <a:off x="160366" y="92227"/>
            <a:ext cx="4741096" cy="6001643"/>
          </a:xfrm>
          <a:prstGeom prst="rect">
            <a:avLst/>
          </a:prstGeom>
          <a:solidFill>
            <a:srgbClr val="FFFF00"/>
          </a:solidFill>
        </p:spPr>
        <p:txBody>
          <a:bodyPr wrap="square">
            <a:spAutoFit/>
          </a:bodyPr>
          <a:lstStyle/>
          <a:p>
            <a:r>
              <a:rPr lang="de-DE" sz="2400" dirty="0"/>
              <a:t> </a:t>
            </a:r>
            <a:r>
              <a:rPr lang="de-DE" sz="2400" dirty="0" err="1"/>
              <a:t>while</a:t>
            </a:r>
            <a:r>
              <a:rPr lang="de-DE" sz="2400" dirty="0"/>
              <a:t> (</a:t>
            </a:r>
            <a:r>
              <a:rPr lang="de-DE" sz="2400" dirty="0" err="1"/>
              <a:t>true</a:t>
            </a:r>
            <a:r>
              <a:rPr lang="de-DE" sz="2400" dirty="0"/>
              <a:t>) {</a:t>
            </a:r>
          </a:p>
          <a:p>
            <a:r>
              <a:rPr lang="de-DE" sz="2400" dirty="0"/>
              <a:t>        </a:t>
            </a:r>
            <a:r>
              <a:rPr lang="de-DE" sz="2400" dirty="0" err="1"/>
              <a:t>switch</a:t>
            </a:r>
            <a:r>
              <a:rPr lang="de-DE" sz="2400" dirty="0"/>
              <a:t>(zustand)</a:t>
            </a:r>
          </a:p>
          <a:p>
            <a:r>
              <a:rPr lang="de-DE" sz="2400" dirty="0"/>
              <a:t>        {</a:t>
            </a:r>
          </a:p>
          <a:p>
            <a:r>
              <a:rPr lang="de-DE" sz="2400" dirty="0" smtClean="0"/>
              <a:t>…</a:t>
            </a:r>
            <a:endParaRPr lang="de-DE" sz="2400" dirty="0"/>
          </a:p>
          <a:p>
            <a:r>
              <a:rPr lang="de-DE" sz="2400" dirty="0"/>
              <a:t>            </a:t>
            </a:r>
            <a:r>
              <a:rPr lang="de-DE" sz="2400" dirty="0" err="1"/>
              <a:t>case</a:t>
            </a:r>
            <a:r>
              <a:rPr lang="de-DE" sz="2400" dirty="0"/>
              <a:t> </a:t>
            </a:r>
            <a:r>
              <a:rPr lang="de-DE" sz="2400" dirty="0" err="1"/>
              <a:t>HaltAnlaufen</a:t>
            </a:r>
            <a:r>
              <a:rPr lang="de-DE" sz="2400" dirty="0"/>
              <a:t>:</a:t>
            </a:r>
          </a:p>
          <a:p>
            <a:r>
              <a:rPr lang="de-DE" sz="2400" dirty="0"/>
              <a:t>                </a:t>
            </a:r>
            <a:r>
              <a:rPr lang="de-DE" sz="2400" dirty="0" err="1"/>
              <a:t>if</a:t>
            </a:r>
            <a:r>
              <a:rPr lang="de-DE" sz="2400" dirty="0"/>
              <a:t> (HALT==0){</a:t>
            </a:r>
          </a:p>
          <a:p>
            <a:r>
              <a:rPr lang="de-DE" sz="2400" dirty="0"/>
              <a:t>                    zustand=Anlaufen;</a:t>
            </a:r>
          </a:p>
          <a:p>
            <a:r>
              <a:rPr lang="de-DE" sz="2400" dirty="0"/>
              <a:t>                    melden("Anlaufen");</a:t>
            </a:r>
          </a:p>
          <a:p>
            <a:r>
              <a:rPr lang="de-DE" sz="2400" dirty="0"/>
              <a:t>                    }</a:t>
            </a:r>
          </a:p>
          <a:p>
            <a:r>
              <a:rPr lang="de-DE" sz="2400" dirty="0"/>
              <a:t>                break;</a:t>
            </a:r>
          </a:p>
          <a:p>
            <a:r>
              <a:rPr lang="de-DE" sz="2400" dirty="0"/>
              <a:t>            </a:t>
            </a:r>
            <a:r>
              <a:rPr lang="de-DE" sz="2400" dirty="0" err="1"/>
              <a:t>case</a:t>
            </a:r>
            <a:r>
              <a:rPr lang="de-DE" sz="2400" dirty="0"/>
              <a:t> </a:t>
            </a:r>
            <a:r>
              <a:rPr lang="de-DE" sz="2400" dirty="0" err="1"/>
              <a:t>HaltBetrieb</a:t>
            </a:r>
            <a:r>
              <a:rPr lang="de-DE" sz="2400" dirty="0"/>
              <a:t>:</a:t>
            </a:r>
          </a:p>
          <a:p>
            <a:r>
              <a:rPr lang="de-DE" sz="2400" dirty="0" smtClean="0"/>
              <a:t>…</a:t>
            </a:r>
            <a:endParaRPr lang="de-DE" sz="2400" dirty="0"/>
          </a:p>
          <a:p>
            <a:r>
              <a:rPr lang="de-DE" sz="2400" dirty="0"/>
              <a:t>        }</a:t>
            </a:r>
          </a:p>
          <a:p>
            <a:endParaRPr lang="de-DE" sz="2400" dirty="0"/>
          </a:p>
          <a:p>
            <a:r>
              <a:rPr lang="de-DE" sz="2400" dirty="0"/>
              <a:t>        </a:t>
            </a:r>
            <a:r>
              <a:rPr lang="de-DE" sz="2400" dirty="0" err="1"/>
              <a:t>HAL_Delay</a:t>
            </a:r>
            <a:r>
              <a:rPr lang="de-DE" sz="2400" dirty="0"/>
              <a:t>(zeit);</a:t>
            </a:r>
          </a:p>
          <a:p>
            <a:r>
              <a:rPr lang="de-DE" sz="2400" dirty="0"/>
              <a:t>    }</a:t>
            </a:r>
          </a:p>
        </p:txBody>
      </p:sp>
      <p:cxnSp>
        <p:nvCxnSpPr>
          <p:cNvPr id="113" name="Gerade Verbindung mit Pfeil 112"/>
          <p:cNvCxnSpPr/>
          <p:nvPr/>
        </p:nvCxnSpPr>
        <p:spPr>
          <a:xfrm flipV="1">
            <a:off x="3559596" y="1726847"/>
            <a:ext cx="6341786" cy="42858"/>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Gerade Verbindung mit Pfeil 113"/>
          <p:cNvCxnSpPr/>
          <p:nvPr/>
        </p:nvCxnSpPr>
        <p:spPr>
          <a:xfrm>
            <a:off x="2985810" y="2240579"/>
            <a:ext cx="4862960" cy="2324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Gerade Verbindung mit Pfeil 117"/>
          <p:cNvCxnSpPr/>
          <p:nvPr/>
        </p:nvCxnSpPr>
        <p:spPr>
          <a:xfrm flipV="1">
            <a:off x="4041956" y="1911927"/>
            <a:ext cx="1969227" cy="623768"/>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Gerade Verbindung mit Pfeil 127"/>
          <p:cNvCxnSpPr/>
          <p:nvPr/>
        </p:nvCxnSpPr>
        <p:spPr>
          <a:xfrm flipV="1">
            <a:off x="4185304" y="2321549"/>
            <a:ext cx="1388268" cy="57897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1" name="Audio 13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395855277"/>
      </p:ext>
    </p:extLst>
  </p:cSld>
  <p:clrMapOvr>
    <a:masterClrMapping/>
  </p:clrMapOvr>
  <mc:AlternateContent xmlns:mc="http://schemas.openxmlformats.org/markup-compatibility/2006">
    <mc:Choice xmlns:p14="http://schemas.microsoft.com/office/powerpoint/2010/main" Requires="p14">
      <p:transition spd="slow" p14:dur="2000" advTm="69047"/>
    </mc:Choice>
    <mc:Fallback>
      <p:transition spd="slow" advTm="690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1"/>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down)">
                                      <p:cBhvr>
                                        <p:cTn id="11" dur="500"/>
                                        <p:tgtEl>
                                          <p:spTgt spid="1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wipe(down)">
                                      <p:cBhvr>
                                        <p:cTn id="16" dur="500"/>
                                        <p:tgtEl>
                                          <p:spTgt spid="1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wipe(down)">
                                      <p:cBhvr>
                                        <p:cTn id="21" dur="500"/>
                                        <p:tgtEl>
                                          <p:spTgt spid="1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down)">
                                      <p:cBhvr>
                                        <p:cTn id="2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31"/>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152" name="Audio 15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94593444"/>
      </p:ext>
    </p:extLst>
  </p:cSld>
  <p:clrMapOvr>
    <a:masterClrMapping/>
  </p:clrMapOvr>
  <mc:AlternateContent xmlns:mc="http://schemas.openxmlformats.org/markup-compatibility/2006">
    <mc:Choice xmlns:p14="http://schemas.microsoft.com/office/powerpoint/2010/main" Requires="p14">
      <p:transition spd="slow" p14:dur="2000" advTm="83327"/>
    </mc:Choice>
    <mc:Fallback>
      <p:transition spd="slow" advTm="833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2"/>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18387327"/>
      </p:ext>
    </p:extLst>
  </p:cSld>
  <p:clrMapOvr>
    <a:masterClrMapping/>
  </p:clrMapOvr>
  <mc:AlternateContent xmlns:mc="http://schemas.openxmlformats.org/markup-compatibility/2006">
    <mc:Choice xmlns:p14="http://schemas.microsoft.com/office/powerpoint/2010/main" Requires="p14">
      <p:transition spd="slow" p14:dur="2000" advTm="43024"/>
    </mc:Choice>
    <mc:Fallback>
      <p:transition spd="slow" advTm="43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5"/>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6"/>
          <a:stretch>
            <a:fillRect/>
          </a:stretch>
        </p:blipFill>
        <p:spPr>
          <a:xfrm>
            <a:off x="3283405" y="240443"/>
            <a:ext cx="8515061" cy="6180286"/>
          </a:xfrm>
          <a:prstGeom prst="rect">
            <a:avLst/>
          </a:prstGeom>
        </p:spPr>
      </p:pic>
      <p:cxnSp>
        <p:nvCxnSpPr>
          <p:cNvPr id="41" name="Gerade Verbindung mit Pfeil 40"/>
          <p:cNvCxnSpPr/>
          <p:nvPr/>
        </p:nvCxnSpPr>
        <p:spPr>
          <a:xfrm>
            <a:off x="3435439" y="3101224"/>
            <a:ext cx="2065359" cy="1100493"/>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Audio 1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769402236"/>
      </p:ext>
    </p:extLst>
  </p:cSld>
  <p:clrMapOvr>
    <a:masterClrMapping/>
  </p:clrMapOvr>
  <mc:AlternateContent xmlns:mc="http://schemas.openxmlformats.org/markup-compatibility/2006">
    <mc:Choice xmlns:p14="http://schemas.microsoft.com/office/powerpoint/2010/main" Requires="p14">
      <p:transition spd="slow" p14:dur="2000" advTm="56808"/>
    </mc:Choice>
    <mc:Fallback>
      <p:transition spd="slow" advTm="56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2"/>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8419269" y="686481"/>
            <a:ext cx="6096000" cy="5632311"/>
          </a:xfrm>
          <a:prstGeom prst="rect">
            <a:avLst/>
          </a:prstGeom>
          <a:solidFill>
            <a:srgbClr val="FFFF00"/>
          </a:solidFill>
        </p:spPr>
        <p:txBody>
          <a:bodyPr>
            <a:spAutoFit/>
          </a:bodyPr>
          <a:lstStyle/>
          <a:p>
            <a:r>
              <a:rPr lang="de-DE" sz="2400" dirty="0" err="1"/>
              <a:t>int</a:t>
            </a:r>
            <a:r>
              <a:rPr lang="de-DE" sz="2400" dirty="0"/>
              <a:t> z=0;</a:t>
            </a:r>
          </a:p>
          <a:p>
            <a:r>
              <a:rPr lang="de-DE" sz="2400" dirty="0" err="1"/>
              <a:t>void</a:t>
            </a:r>
            <a:r>
              <a:rPr lang="de-DE" sz="2400" dirty="0"/>
              <a:t> </a:t>
            </a:r>
            <a:r>
              <a:rPr lang="de-DE" sz="2400" dirty="0" err="1"/>
              <a:t>ueberwachen</a:t>
            </a:r>
            <a:r>
              <a:rPr lang="de-DE" sz="2400" dirty="0"/>
              <a:t>()</a:t>
            </a:r>
          </a:p>
          <a:p>
            <a:r>
              <a:rPr lang="de-DE" sz="2400" dirty="0"/>
              <a:t>{</a:t>
            </a:r>
          </a:p>
          <a:p>
            <a:r>
              <a:rPr lang="de-DE" sz="2400" dirty="0"/>
              <a:t>    </a:t>
            </a:r>
            <a:r>
              <a:rPr lang="de-DE" sz="2400" dirty="0" err="1"/>
              <a:t>if</a:t>
            </a:r>
            <a:r>
              <a:rPr lang="de-DE" sz="2400" dirty="0"/>
              <a:t> (z&gt;5) </a:t>
            </a:r>
            <a:r>
              <a:rPr lang="de-DE" sz="2400" dirty="0" err="1"/>
              <a:t>warnlampe</a:t>
            </a:r>
            <a:r>
              <a:rPr lang="de-DE" sz="2400" dirty="0"/>
              <a:t>=0;</a:t>
            </a:r>
          </a:p>
          <a:p>
            <a:r>
              <a:rPr lang="de-DE" sz="2400" dirty="0"/>
              <a:t>    </a:t>
            </a:r>
            <a:r>
              <a:rPr lang="de-DE" sz="2400" dirty="0" err="1"/>
              <a:t>else</a:t>
            </a:r>
            <a:r>
              <a:rPr lang="de-DE" sz="2400" dirty="0"/>
              <a:t> </a:t>
            </a:r>
            <a:r>
              <a:rPr lang="de-DE" sz="2400" dirty="0" err="1"/>
              <a:t>warnlampe</a:t>
            </a:r>
            <a:r>
              <a:rPr lang="de-DE" sz="2400" dirty="0"/>
              <a:t>=1;</a:t>
            </a:r>
          </a:p>
          <a:p>
            <a:r>
              <a:rPr lang="de-DE" sz="2400" dirty="0"/>
              <a:t>    z=0;</a:t>
            </a:r>
          </a:p>
          <a:p>
            <a:r>
              <a:rPr lang="de-DE" sz="2400" dirty="0"/>
              <a:t>}</a:t>
            </a:r>
          </a:p>
          <a:p>
            <a:r>
              <a:rPr lang="de-DE" sz="2400" dirty="0" err="1"/>
              <a:t>void</a:t>
            </a:r>
            <a:r>
              <a:rPr lang="de-DE" sz="2400" dirty="0"/>
              <a:t> </a:t>
            </a:r>
            <a:r>
              <a:rPr lang="de-DE" sz="2400" dirty="0" err="1"/>
              <a:t>luefter</a:t>
            </a:r>
            <a:r>
              <a:rPr lang="de-DE" sz="2400" dirty="0"/>
              <a:t>()</a:t>
            </a:r>
          </a:p>
          <a:p>
            <a:r>
              <a:rPr lang="de-DE" sz="2400" dirty="0"/>
              <a:t>{</a:t>
            </a:r>
          </a:p>
          <a:p>
            <a:r>
              <a:rPr lang="de-DE" sz="2400" dirty="0"/>
              <a:t>    z++;</a:t>
            </a:r>
          </a:p>
          <a:p>
            <a:r>
              <a:rPr lang="de-DE" sz="2400" dirty="0"/>
              <a:t>}</a:t>
            </a:r>
          </a:p>
          <a:p>
            <a:r>
              <a:rPr lang="de-DE" sz="2400" dirty="0" err="1">
                <a:solidFill>
                  <a:srgbClr val="FF0000"/>
                </a:solidFill>
              </a:rPr>
              <a:t>InterruptIn</a:t>
            </a:r>
            <a:r>
              <a:rPr lang="de-DE" sz="2400" dirty="0">
                <a:solidFill>
                  <a:srgbClr val="FF0000"/>
                </a:solidFill>
              </a:rPr>
              <a:t> </a:t>
            </a:r>
            <a:r>
              <a:rPr lang="de-DE" sz="2400" dirty="0" err="1">
                <a:solidFill>
                  <a:srgbClr val="FF0000"/>
                </a:solidFill>
              </a:rPr>
              <a:t>Luefter</a:t>
            </a:r>
            <a:r>
              <a:rPr lang="de-DE" sz="2400" dirty="0">
                <a:solidFill>
                  <a:srgbClr val="FF0000"/>
                </a:solidFill>
              </a:rPr>
              <a:t>(PA_1);</a:t>
            </a:r>
          </a:p>
          <a:p>
            <a:r>
              <a:rPr lang="de-DE" sz="2400" dirty="0" err="1">
                <a:solidFill>
                  <a:srgbClr val="FF0000"/>
                </a:solidFill>
              </a:rPr>
              <a:t>void</a:t>
            </a:r>
            <a:r>
              <a:rPr lang="de-DE" sz="2400" dirty="0">
                <a:solidFill>
                  <a:srgbClr val="FF0000"/>
                </a:solidFill>
              </a:rPr>
              <a:t> </a:t>
            </a:r>
            <a:r>
              <a:rPr lang="de-DE" sz="2400" dirty="0" err="1">
                <a:solidFill>
                  <a:srgbClr val="FF0000"/>
                </a:solidFill>
              </a:rPr>
              <a:t>init</a:t>
            </a:r>
            <a:r>
              <a:rPr lang="de-DE" sz="2400" dirty="0">
                <a:solidFill>
                  <a:srgbClr val="FF0000"/>
                </a:solidFill>
              </a:rPr>
              <a:t>()</a:t>
            </a:r>
          </a:p>
          <a:p>
            <a:r>
              <a:rPr lang="de-DE" sz="2400" dirty="0">
                <a:solidFill>
                  <a:srgbClr val="FF0000"/>
                </a:solidFill>
              </a:rPr>
              <a:t>{</a:t>
            </a:r>
          </a:p>
          <a:p>
            <a:r>
              <a:rPr lang="de-DE" sz="2400" dirty="0">
                <a:solidFill>
                  <a:srgbClr val="FF0000"/>
                </a:solidFill>
              </a:rPr>
              <a:t>    </a:t>
            </a:r>
            <a:r>
              <a:rPr lang="de-DE" sz="2400" dirty="0" err="1">
                <a:solidFill>
                  <a:srgbClr val="FF0000"/>
                </a:solidFill>
              </a:rPr>
              <a:t>Luefter.rise</a:t>
            </a:r>
            <a:r>
              <a:rPr lang="de-DE" sz="2400" dirty="0">
                <a:solidFill>
                  <a:srgbClr val="FF0000"/>
                </a:solidFill>
              </a:rPr>
              <a:t>(&amp;</a:t>
            </a:r>
            <a:r>
              <a:rPr lang="de-DE" sz="2400" dirty="0" err="1">
                <a:solidFill>
                  <a:srgbClr val="FF0000"/>
                </a:solidFill>
              </a:rPr>
              <a:t>luefter</a:t>
            </a:r>
            <a:r>
              <a:rPr lang="de-DE" sz="2400" dirty="0">
                <a:solidFill>
                  <a:srgbClr val="FF0000"/>
                </a:solidFill>
              </a:rPr>
              <a:t>);</a:t>
            </a:r>
          </a:p>
        </p:txBody>
      </p:sp>
      <p:cxnSp>
        <p:nvCxnSpPr>
          <p:cNvPr id="54" name="Gerade Verbindung mit Pfeil 53"/>
          <p:cNvCxnSpPr/>
          <p:nvPr/>
        </p:nvCxnSpPr>
        <p:spPr>
          <a:xfrm>
            <a:off x="3657600" y="3097057"/>
            <a:ext cx="1843198" cy="112689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6" name="Audio 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19438152"/>
      </p:ext>
    </p:extLst>
  </p:cSld>
  <p:clrMapOvr>
    <a:masterClrMapping/>
  </p:clrMapOvr>
  <mc:AlternateContent xmlns:mc="http://schemas.openxmlformats.org/markup-compatibility/2006">
    <mc:Choice xmlns:p14="http://schemas.microsoft.com/office/powerpoint/2010/main" Requires="p14">
      <p:transition spd="slow" p14:dur="2000" advTm="21560"/>
    </mc:Choice>
    <mc:Fallback>
      <p:transition spd="slow" advTm="215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8419269" y="686481"/>
            <a:ext cx="6096000" cy="5632311"/>
          </a:xfrm>
          <a:prstGeom prst="rect">
            <a:avLst/>
          </a:prstGeom>
          <a:solidFill>
            <a:srgbClr val="FFFF00"/>
          </a:solidFill>
        </p:spPr>
        <p:txBody>
          <a:bodyPr>
            <a:spAutoFit/>
          </a:bodyPr>
          <a:lstStyle/>
          <a:p>
            <a:r>
              <a:rPr lang="de-DE" sz="2400" dirty="0" err="1"/>
              <a:t>int</a:t>
            </a:r>
            <a:r>
              <a:rPr lang="de-DE" sz="2400" dirty="0"/>
              <a:t> z=0;</a:t>
            </a:r>
          </a:p>
          <a:p>
            <a:r>
              <a:rPr lang="de-DE" sz="2400" dirty="0" err="1"/>
              <a:t>void</a:t>
            </a:r>
            <a:r>
              <a:rPr lang="de-DE" sz="2400" dirty="0"/>
              <a:t> </a:t>
            </a:r>
            <a:r>
              <a:rPr lang="de-DE" sz="2400" dirty="0" err="1"/>
              <a:t>ueberwachen</a:t>
            </a:r>
            <a:r>
              <a:rPr lang="de-DE" sz="2400" dirty="0"/>
              <a:t>()</a:t>
            </a:r>
          </a:p>
          <a:p>
            <a:r>
              <a:rPr lang="de-DE" sz="2400" dirty="0"/>
              <a:t>{</a:t>
            </a:r>
          </a:p>
          <a:p>
            <a:r>
              <a:rPr lang="de-DE" sz="2400" dirty="0"/>
              <a:t>    </a:t>
            </a:r>
            <a:r>
              <a:rPr lang="de-DE" sz="2400" dirty="0" err="1"/>
              <a:t>if</a:t>
            </a:r>
            <a:r>
              <a:rPr lang="de-DE" sz="2400" dirty="0"/>
              <a:t> (z&gt;5) </a:t>
            </a:r>
            <a:r>
              <a:rPr lang="de-DE" sz="2400" dirty="0" err="1"/>
              <a:t>warnlampe</a:t>
            </a:r>
            <a:r>
              <a:rPr lang="de-DE" sz="2400" dirty="0"/>
              <a:t>=0;</a:t>
            </a:r>
          </a:p>
          <a:p>
            <a:r>
              <a:rPr lang="de-DE" sz="2400" dirty="0"/>
              <a:t>    </a:t>
            </a:r>
            <a:r>
              <a:rPr lang="de-DE" sz="2400" dirty="0" err="1"/>
              <a:t>else</a:t>
            </a:r>
            <a:r>
              <a:rPr lang="de-DE" sz="2400" dirty="0"/>
              <a:t> </a:t>
            </a:r>
            <a:r>
              <a:rPr lang="de-DE" sz="2400" dirty="0" err="1"/>
              <a:t>warnlampe</a:t>
            </a:r>
            <a:r>
              <a:rPr lang="de-DE" sz="2400" dirty="0"/>
              <a:t>=1;</a:t>
            </a:r>
          </a:p>
          <a:p>
            <a:r>
              <a:rPr lang="de-DE" sz="2400" dirty="0"/>
              <a:t>    z=0;</a:t>
            </a:r>
          </a:p>
          <a:p>
            <a:r>
              <a:rPr lang="de-DE" sz="2400" dirty="0"/>
              <a:t>}</a:t>
            </a:r>
          </a:p>
          <a:p>
            <a:r>
              <a:rPr lang="de-DE" sz="2400" dirty="0" err="1">
                <a:solidFill>
                  <a:srgbClr val="FF0000"/>
                </a:solidFill>
              </a:rPr>
              <a:t>void</a:t>
            </a:r>
            <a:r>
              <a:rPr lang="de-DE" sz="2400" dirty="0">
                <a:solidFill>
                  <a:srgbClr val="FF0000"/>
                </a:solidFill>
              </a:rPr>
              <a:t> </a:t>
            </a:r>
            <a:r>
              <a:rPr lang="de-DE" sz="2400" dirty="0" err="1">
                <a:solidFill>
                  <a:srgbClr val="FF0000"/>
                </a:solidFill>
              </a:rPr>
              <a:t>luefter</a:t>
            </a:r>
            <a:r>
              <a:rPr lang="de-DE" sz="2400" dirty="0">
                <a:solidFill>
                  <a:srgbClr val="FF0000"/>
                </a:solidFill>
              </a:rPr>
              <a:t>()</a:t>
            </a:r>
          </a:p>
          <a:p>
            <a:r>
              <a:rPr lang="de-DE" sz="2400" dirty="0">
                <a:solidFill>
                  <a:srgbClr val="FF0000"/>
                </a:solidFill>
              </a:rPr>
              <a:t>{</a:t>
            </a:r>
          </a:p>
          <a:p>
            <a:r>
              <a:rPr lang="de-DE" sz="2400" dirty="0">
                <a:solidFill>
                  <a:srgbClr val="FF0000"/>
                </a:solidFill>
              </a:rPr>
              <a:t>    z++;</a:t>
            </a:r>
          </a:p>
          <a:p>
            <a:r>
              <a:rPr lang="de-DE" sz="2400" dirty="0">
                <a:solidFill>
                  <a:srgbClr val="FF0000"/>
                </a:solidFill>
              </a:rPr>
              <a:t>}</a:t>
            </a:r>
          </a:p>
          <a:p>
            <a:r>
              <a:rPr lang="de-DE" sz="2400" dirty="0" err="1"/>
              <a:t>InterruptIn</a:t>
            </a:r>
            <a:r>
              <a:rPr lang="de-DE" sz="2400" dirty="0"/>
              <a:t> </a:t>
            </a:r>
            <a:r>
              <a:rPr lang="de-DE" sz="2400" dirty="0" err="1"/>
              <a:t>Luefter</a:t>
            </a:r>
            <a:r>
              <a:rPr lang="de-DE" sz="2400" dirty="0"/>
              <a:t>(PA_1);</a:t>
            </a:r>
          </a:p>
          <a:p>
            <a:r>
              <a:rPr lang="de-DE" sz="2400" dirty="0" err="1"/>
              <a:t>void</a:t>
            </a:r>
            <a:r>
              <a:rPr lang="de-DE" sz="2400" dirty="0"/>
              <a:t> </a:t>
            </a:r>
            <a:r>
              <a:rPr lang="de-DE" sz="2400" dirty="0" err="1"/>
              <a:t>init</a:t>
            </a:r>
            <a:r>
              <a:rPr lang="de-DE" sz="2400" dirty="0"/>
              <a:t>()</a:t>
            </a:r>
          </a:p>
          <a:p>
            <a:r>
              <a:rPr lang="de-DE" sz="2400" dirty="0"/>
              <a:t>{</a:t>
            </a:r>
          </a:p>
          <a:p>
            <a:r>
              <a:rPr lang="de-DE" sz="2400" dirty="0"/>
              <a:t>    </a:t>
            </a:r>
            <a:r>
              <a:rPr lang="de-DE" sz="2400" dirty="0" err="1"/>
              <a:t>Luefter.rise</a:t>
            </a:r>
            <a:r>
              <a:rPr lang="de-DE" sz="2400" dirty="0"/>
              <a:t>(&amp;</a:t>
            </a:r>
            <a:r>
              <a:rPr lang="de-DE" sz="2400" dirty="0" err="1"/>
              <a:t>luefter</a:t>
            </a:r>
            <a:r>
              <a:rPr lang="de-DE" sz="2400" dirty="0"/>
              <a:t>);</a:t>
            </a:r>
          </a:p>
        </p:txBody>
      </p:sp>
      <p:cxnSp>
        <p:nvCxnSpPr>
          <p:cNvPr id="54" name="Gerade Verbindung mit Pfeil 53"/>
          <p:cNvCxnSpPr/>
          <p:nvPr/>
        </p:nvCxnSpPr>
        <p:spPr>
          <a:xfrm>
            <a:off x="3657600" y="3097057"/>
            <a:ext cx="1843198" cy="112689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Gerade Verbindung mit Pfeil 47"/>
          <p:cNvCxnSpPr>
            <a:stCxn id="7" idx="1"/>
          </p:cNvCxnSpPr>
          <p:nvPr/>
        </p:nvCxnSpPr>
        <p:spPr>
          <a:xfrm flipH="1">
            <a:off x="6317673" y="3502637"/>
            <a:ext cx="2101596" cy="119641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Audio 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578660430"/>
      </p:ext>
    </p:extLst>
  </p:cSld>
  <p:clrMapOvr>
    <a:masterClrMapping/>
  </p:clrMapOvr>
  <mc:AlternateContent xmlns:mc="http://schemas.openxmlformats.org/markup-compatibility/2006">
    <mc:Choice xmlns:p14="http://schemas.microsoft.com/office/powerpoint/2010/main" Requires="p14">
      <p:transition spd="slow" p14:dur="2000" advTm="8903"/>
    </mc:Choice>
    <mc:Fallback>
      <p:transition spd="slow" advTm="8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8419269" y="686481"/>
            <a:ext cx="6096000" cy="5632311"/>
          </a:xfrm>
          <a:prstGeom prst="rect">
            <a:avLst/>
          </a:prstGeom>
          <a:solidFill>
            <a:srgbClr val="FFFF00"/>
          </a:solidFill>
        </p:spPr>
        <p:txBody>
          <a:bodyPr>
            <a:spAutoFit/>
          </a:bodyPr>
          <a:lstStyle/>
          <a:p>
            <a:r>
              <a:rPr lang="de-DE" sz="2400" dirty="0" err="1"/>
              <a:t>int</a:t>
            </a:r>
            <a:r>
              <a:rPr lang="de-DE" sz="2400" dirty="0"/>
              <a:t> z=0;</a:t>
            </a:r>
          </a:p>
          <a:p>
            <a:r>
              <a:rPr lang="de-DE" sz="2400" dirty="0" err="1">
                <a:solidFill>
                  <a:srgbClr val="FF0000"/>
                </a:solidFill>
              </a:rPr>
              <a:t>void</a:t>
            </a:r>
            <a:r>
              <a:rPr lang="de-DE" sz="2400" dirty="0">
                <a:solidFill>
                  <a:srgbClr val="FF0000"/>
                </a:solidFill>
              </a:rPr>
              <a:t> </a:t>
            </a:r>
            <a:r>
              <a:rPr lang="de-DE" sz="2400" dirty="0" err="1">
                <a:solidFill>
                  <a:srgbClr val="FF0000"/>
                </a:solidFill>
              </a:rPr>
              <a:t>ueberwachen</a:t>
            </a:r>
            <a:r>
              <a:rPr lang="de-DE" sz="2400" dirty="0">
                <a:solidFill>
                  <a:srgbClr val="FF0000"/>
                </a:solidFill>
              </a:rPr>
              <a:t>()</a:t>
            </a:r>
          </a:p>
          <a:p>
            <a:r>
              <a:rPr lang="de-DE" sz="2400" dirty="0">
                <a:solidFill>
                  <a:srgbClr val="FF0000"/>
                </a:solidFill>
              </a:rPr>
              <a:t>{</a:t>
            </a:r>
          </a:p>
          <a:p>
            <a:r>
              <a:rPr lang="de-DE" sz="2400" dirty="0">
                <a:solidFill>
                  <a:srgbClr val="FF0000"/>
                </a:solidFill>
              </a:rPr>
              <a:t>    </a:t>
            </a:r>
            <a:r>
              <a:rPr lang="de-DE" sz="2400" dirty="0" err="1">
                <a:solidFill>
                  <a:srgbClr val="FF0000"/>
                </a:solidFill>
              </a:rPr>
              <a:t>if</a:t>
            </a:r>
            <a:r>
              <a:rPr lang="de-DE" sz="2400" dirty="0">
                <a:solidFill>
                  <a:srgbClr val="FF0000"/>
                </a:solidFill>
              </a:rPr>
              <a:t> (z&gt;5) </a:t>
            </a:r>
            <a:r>
              <a:rPr lang="de-DE" sz="2400" dirty="0" err="1">
                <a:solidFill>
                  <a:srgbClr val="FF0000"/>
                </a:solidFill>
              </a:rPr>
              <a:t>warnlampe</a:t>
            </a:r>
            <a:r>
              <a:rPr lang="de-DE" sz="2400" dirty="0">
                <a:solidFill>
                  <a:srgbClr val="FF0000"/>
                </a:solidFill>
              </a:rPr>
              <a:t>=0;</a:t>
            </a:r>
          </a:p>
          <a:p>
            <a:r>
              <a:rPr lang="de-DE" sz="2400" dirty="0">
                <a:solidFill>
                  <a:srgbClr val="FF0000"/>
                </a:solidFill>
              </a:rPr>
              <a:t>    </a:t>
            </a:r>
            <a:r>
              <a:rPr lang="de-DE" sz="2400" dirty="0" err="1">
                <a:solidFill>
                  <a:srgbClr val="FF0000"/>
                </a:solidFill>
              </a:rPr>
              <a:t>else</a:t>
            </a:r>
            <a:r>
              <a:rPr lang="de-DE" sz="2400" dirty="0">
                <a:solidFill>
                  <a:srgbClr val="FF0000"/>
                </a:solidFill>
              </a:rPr>
              <a:t> </a:t>
            </a:r>
            <a:r>
              <a:rPr lang="de-DE" sz="2400" dirty="0" err="1">
                <a:solidFill>
                  <a:srgbClr val="FF0000"/>
                </a:solidFill>
              </a:rPr>
              <a:t>warnlampe</a:t>
            </a:r>
            <a:r>
              <a:rPr lang="de-DE" sz="2400" dirty="0">
                <a:solidFill>
                  <a:srgbClr val="FF0000"/>
                </a:solidFill>
              </a:rPr>
              <a:t>=1;</a:t>
            </a:r>
          </a:p>
          <a:p>
            <a:r>
              <a:rPr lang="de-DE" sz="2400" dirty="0">
                <a:solidFill>
                  <a:srgbClr val="FF0000"/>
                </a:solidFill>
              </a:rPr>
              <a:t>    z=0;</a:t>
            </a:r>
          </a:p>
          <a:p>
            <a:r>
              <a:rPr lang="de-DE" sz="2400" dirty="0">
                <a:solidFill>
                  <a:srgbClr val="FF0000"/>
                </a:solidFill>
              </a:rPr>
              <a:t>}</a:t>
            </a:r>
          </a:p>
          <a:p>
            <a:r>
              <a:rPr lang="de-DE" sz="2400" dirty="0" err="1"/>
              <a:t>void</a:t>
            </a:r>
            <a:r>
              <a:rPr lang="de-DE" sz="2400" dirty="0"/>
              <a:t> </a:t>
            </a:r>
            <a:r>
              <a:rPr lang="de-DE" sz="2400" dirty="0" err="1"/>
              <a:t>luefter</a:t>
            </a:r>
            <a:r>
              <a:rPr lang="de-DE" sz="2400" dirty="0"/>
              <a:t>()</a:t>
            </a:r>
          </a:p>
          <a:p>
            <a:r>
              <a:rPr lang="de-DE" sz="2400" dirty="0"/>
              <a:t>{</a:t>
            </a:r>
          </a:p>
          <a:p>
            <a:r>
              <a:rPr lang="de-DE" sz="2400" dirty="0"/>
              <a:t>    z++;</a:t>
            </a:r>
          </a:p>
          <a:p>
            <a:r>
              <a:rPr lang="de-DE" sz="2400" dirty="0"/>
              <a:t>}</a:t>
            </a:r>
          </a:p>
          <a:p>
            <a:r>
              <a:rPr lang="de-DE" sz="2400" dirty="0" err="1"/>
              <a:t>InterruptIn</a:t>
            </a:r>
            <a:r>
              <a:rPr lang="de-DE" sz="2400" dirty="0"/>
              <a:t> </a:t>
            </a:r>
            <a:r>
              <a:rPr lang="de-DE" sz="2400" dirty="0" err="1"/>
              <a:t>Luefter</a:t>
            </a:r>
            <a:r>
              <a:rPr lang="de-DE" sz="2400" dirty="0"/>
              <a:t>(PA_1);</a:t>
            </a:r>
          </a:p>
          <a:p>
            <a:r>
              <a:rPr lang="de-DE" sz="2400" dirty="0" err="1"/>
              <a:t>void</a:t>
            </a:r>
            <a:r>
              <a:rPr lang="de-DE" sz="2400" dirty="0"/>
              <a:t> </a:t>
            </a:r>
            <a:r>
              <a:rPr lang="de-DE" sz="2400" dirty="0" err="1"/>
              <a:t>init</a:t>
            </a:r>
            <a:r>
              <a:rPr lang="de-DE" sz="2400" dirty="0"/>
              <a:t>()</a:t>
            </a:r>
          </a:p>
          <a:p>
            <a:r>
              <a:rPr lang="de-DE" sz="2400" dirty="0"/>
              <a:t>{</a:t>
            </a:r>
          </a:p>
          <a:p>
            <a:r>
              <a:rPr lang="de-DE" sz="2400" dirty="0"/>
              <a:t>    </a:t>
            </a:r>
            <a:r>
              <a:rPr lang="de-DE" sz="2400" dirty="0" err="1"/>
              <a:t>Luefter.rise</a:t>
            </a:r>
            <a:r>
              <a:rPr lang="de-DE" sz="2400" dirty="0"/>
              <a:t>(&amp;</a:t>
            </a:r>
            <a:r>
              <a:rPr lang="de-DE" sz="2400" dirty="0" err="1"/>
              <a:t>luefter</a:t>
            </a:r>
            <a:r>
              <a:rPr lang="de-DE" sz="2400" dirty="0"/>
              <a:t>);</a:t>
            </a:r>
          </a:p>
        </p:txBody>
      </p:sp>
      <p:cxnSp>
        <p:nvCxnSpPr>
          <p:cNvPr id="54" name="Gerade Verbindung mit Pfeil 53"/>
          <p:cNvCxnSpPr/>
          <p:nvPr/>
        </p:nvCxnSpPr>
        <p:spPr>
          <a:xfrm>
            <a:off x="3657600" y="3097057"/>
            <a:ext cx="1843198" cy="112689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71667323"/>
      </p:ext>
    </p:extLst>
  </p:cSld>
  <p:clrMapOvr>
    <a:masterClrMapping/>
  </p:clrMapOvr>
  <mc:AlternateContent xmlns:mc="http://schemas.openxmlformats.org/markup-compatibility/2006">
    <mc:Choice xmlns:p14="http://schemas.microsoft.com/office/powerpoint/2010/main" Requires="p14">
      <p:transition spd="slow" p14:dur="2000" advTm="18448"/>
    </mc:Choice>
    <mc:Fallback>
      <p:transition spd="slow" advTm="18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https://os.mbed.com/users/jack1930/code/ZustandGetreidetrocknungStufe2Loesung/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7426801" y="946544"/>
            <a:ext cx="4765200" cy="3785652"/>
          </a:xfrm>
          <a:prstGeom prst="rect">
            <a:avLst/>
          </a:prstGeom>
          <a:solidFill>
            <a:srgbClr val="FFFF00"/>
          </a:solidFill>
        </p:spPr>
        <p:txBody>
          <a:bodyPr wrap="square">
            <a:spAutoFit/>
          </a:bodyPr>
          <a:lstStyle/>
          <a:p>
            <a:r>
              <a:rPr lang="de-DE" sz="2400" dirty="0"/>
              <a:t> </a:t>
            </a:r>
            <a:r>
              <a:rPr lang="de-DE" sz="2400" dirty="0" err="1"/>
              <a:t>while</a:t>
            </a:r>
            <a:r>
              <a:rPr lang="de-DE" sz="2400" dirty="0"/>
              <a:t> (</a:t>
            </a:r>
            <a:r>
              <a:rPr lang="de-DE" sz="2400" dirty="0" err="1"/>
              <a:t>true</a:t>
            </a:r>
            <a:r>
              <a:rPr lang="de-DE" sz="2400" dirty="0"/>
              <a:t>) {</a:t>
            </a:r>
          </a:p>
          <a:p>
            <a:r>
              <a:rPr lang="de-DE" sz="2400" dirty="0"/>
              <a:t>        </a:t>
            </a:r>
            <a:r>
              <a:rPr lang="de-DE" sz="2400" dirty="0" err="1"/>
              <a:t>switch</a:t>
            </a:r>
            <a:r>
              <a:rPr lang="de-DE" sz="2400" dirty="0"/>
              <a:t>(zustand)</a:t>
            </a:r>
          </a:p>
          <a:p>
            <a:r>
              <a:rPr lang="de-DE" sz="2400" dirty="0"/>
              <a:t>        </a:t>
            </a:r>
            <a:r>
              <a:rPr lang="de-DE" sz="2400" dirty="0" smtClean="0"/>
              <a:t>{</a:t>
            </a:r>
          </a:p>
          <a:p>
            <a:r>
              <a:rPr lang="de-DE" sz="2400" dirty="0"/>
              <a:t>	</a:t>
            </a:r>
            <a:r>
              <a:rPr lang="de-DE" sz="2400" dirty="0" smtClean="0"/>
              <a:t>…</a:t>
            </a:r>
            <a:endParaRPr lang="de-DE" sz="2400" dirty="0"/>
          </a:p>
          <a:p>
            <a:r>
              <a:rPr lang="de-DE" sz="2400" dirty="0" smtClean="0"/>
              <a:t>	</a:t>
            </a:r>
            <a:r>
              <a:rPr lang="de-DE" sz="2400" dirty="0" err="1" smtClean="0">
                <a:solidFill>
                  <a:srgbClr val="FF0000"/>
                </a:solidFill>
              </a:rPr>
              <a:t>case</a:t>
            </a:r>
            <a:r>
              <a:rPr lang="de-DE" sz="2400" dirty="0" smtClean="0">
                <a:solidFill>
                  <a:srgbClr val="FF0000"/>
                </a:solidFill>
              </a:rPr>
              <a:t> </a:t>
            </a:r>
            <a:r>
              <a:rPr lang="de-DE" sz="2400" dirty="0">
                <a:solidFill>
                  <a:srgbClr val="FF0000"/>
                </a:solidFill>
              </a:rPr>
              <a:t>Betrieb: </a:t>
            </a:r>
            <a:r>
              <a:rPr lang="de-DE" sz="2400" dirty="0" err="1">
                <a:solidFill>
                  <a:srgbClr val="FF0000"/>
                </a:solidFill>
              </a:rPr>
              <a:t>ueberwachen</a:t>
            </a:r>
            <a:r>
              <a:rPr lang="de-DE" sz="2400" dirty="0">
                <a:solidFill>
                  <a:srgbClr val="FF0000"/>
                </a:solidFill>
              </a:rPr>
              <a:t>();</a:t>
            </a:r>
          </a:p>
          <a:p>
            <a:r>
              <a:rPr lang="de-DE" sz="2400" dirty="0"/>
              <a:t>             </a:t>
            </a:r>
            <a:r>
              <a:rPr lang="de-DE" sz="2400" dirty="0" smtClean="0"/>
              <a:t>break</a:t>
            </a:r>
            <a:r>
              <a:rPr lang="de-DE" sz="2400" dirty="0"/>
              <a:t>;</a:t>
            </a:r>
          </a:p>
          <a:p>
            <a:r>
              <a:rPr lang="de-DE" sz="2400" dirty="0"/>
              <a:t>        }</a:t>
            </a:r>
          </a:p>
          <a:p>
            <a:endParaRPr lang="de-DE" sz="2400" dirty="0"/>
          </a:p>
          <a:p>
            <a:r>
              <a:rPr lang="de-DE" sz="2400" dirty="0"/>
              <a:t>        </a:t>
            </a:r>
            <a:r>
              <a:rPr lang="de-DE" sz="2400" dirty="0" err="1"/>
              <a:t>HAL_Delay</a:t>
            </a:r>
            <a:r>
              <a:rPr lang="de-DE" sz="2400" dirty="0"/>
              <a:t>(zeit);</a:t>
            </a:r>
          </a:p>
          <a:p>
            <a:r>
              <a:rPr lang="de-DE" sz="2400" dirty="0"/>
              <a:t>    }</a:t>
            </a:r>
          </a:p>
        </p:txBody>
      </p:sp>
      <p:cxnSp>
        <p:nvCxnSpPr>
          <p:cNvPr id="54" name="Gerade Verbindung mit Pfeil 53"/>
          <p:cNvCxnSpPr/>
          <p:nvPr/>
        </p:nvCxnSpPr>
        <p:spPr>
          <a:xfrm>
            <a:off x="3657600" y="3097057"/>
            <a:ext cx="1843198" cy="112689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Gerade Verbindung mit Pfeil 47"/>
          <p:cNvCxnSpPr/>
          <p:nvPr/>
        </p:nvCxnSpPr>
        <p:spPr>
          <a:xfrm flipV="1">
            <a:off x="8560394" y="4223956"/>
            <a:ext cx="1119315" cy="69434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8050437" y="4954703"/>
            <a:ext cx="1162835" cy="461665"/>
          </a:xfrm>
          <a:prstGeom prst="rect">
            <a:avLst/>
          </a:prstGeom>
          <a:solidFill>
            <a:srgbClr val="FFFF00"/>
          </a:solidFill>
        </p:spPr>
        <p:txBody>
          <a:bodyPr wrap="square" rtlCol="0">
            <a:spAutoFit/>
          </a:bodyPr>
          <a:lstStyle/>
          <a:p>
            <a:r>
              <a:rPr lang="de-DE" sz="2400" dirty="0" smtClean="0">
                <a:solidFill>
                  <a:srgbClr val="FF0000"/>
                </a:solidFill>
              </a:rPr>
              <a:t>100ms</a:t>
            </a:r>
            <a:endParaRPr lang="de-DE" sz="2400" dirty="0">
              <a:solidFill>
                <a:srgbClr val="FF0000"/>
              </a:solidFill>
            </a:endParaRPr>
          </a:p>
        </p:txBody>
      </p:sp>
      <p:sp>
        <p:nvSpPr>
          <p:cNvPr id="52" name="Textfeld 51"/>
          <p:cNvSpPr txBox="1"/>
          <p:nvPr/>
        </p:nvSpPr>
        <p:spPr>
          <a:xfrm>
            <a:off x="6428749" y="185032"/>
            <a:ext cx="5273723" cy="461665"/>
          </a:xfrm>
          <a:prstGeom prst="rect">
            <a:avLst/>
          </a:prstGeom>
          <a:solidFill>
            <a:srgbClr val="FFFF00"/>
          </a:solidFill>
        </p:spPr>
        <p:txBody>
          <a:bodyPr wrap="square" rtlCol="0">
            <a:spAutoFit/>
          </a:bodyPr>
          <a:lstStyle/>
          <a:p>
            <a:r>
              <a:rPr lang="de-DE" sz="2400" dirty="0" smtClean="0">
                <a:solidFill>
                  <a:srgbClr val="FF0000"/>
                </a:solidFill>
              </a:rPr>
              <a:t>Endlosschleife: do-Aktivität ergänzen</a:t>
            </a:r>
            <a:endParaRPr lang="de-DE" sz="2400" dirty="0">
              <a:solidFill>
                <a:srgbClr val="FF0000"/>
              </a:solidFill>
            </a:endParaRPr>
          </a:p>
        </p:txBody>
      </p:sp>
      <p:cxnSp>
        <p:nvCxnSpPr>
          <p:cNvPr id="55" name="Gerade Verbindung mit Pfeil 54"/>
          <p:cNvCxnSpPr/>
          <p:nvPr/>
        </p:nvCxnSpPr>
        <p:spPr>
          <a:xfrm flipH="1">
            <a:off x="7188772" y="2692806"/>
            <a:ext cx="1138967" cy="155323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771474776"/>
      </p:ext>
    </p:extLst>
  </p:cSld>
  <p:clrMapOvr>
    <a:masterClrMapping/>
  </p:clrMapOvr>
  <mc:AlternateContent xmlns:mc="http://schemas.openxmlformats.org/markup-compatibility/2006">
    <mc:Choice xmlns:p14="http://schemas.microsoft.com/office/powerpoint/2010/main" Requires="p14">
      <p:transition spd="slow" p14:dur="2000" advTm="35272"/>
    </mc:Choice>
    <mc:Fallback>
      <p:transition spd="slow" advTm="352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sp>
        <p:nvSpPr>
          <p:cNvPr id="117" name="Rechteck 116">
            <a:hlinkClick r:id="rId4"/>
          </p:cNvPr>
          <p:cNvSpPr/>
          <p:nvPr/>
        </p:nvSpPr>
        <p:spPr>
          <a:xfrm>
            <a:off x="6234545" y="6581001"/>
            <a:ext cx="5957455" cy="276999"/>
          </a:xfrm>
          <a:prstGeom prst="rect">
            <a:avLst/>
          </a:prstGeom>
        </p:spPr>
        <p:txBody>
          <a:bodyPr wrap="square">
            <a:spAutoFit/>
          </a:bodyPr>
          <a:lstStyle/>
          <a:p>
            <a:r>
              <a:rPr lang="de-DE" sz="1200" dirty="0"/>
              <a:t>https://os.mbed.com/users/jack1930/code/ZustandGetreidetrocknungStufe3Loesung/</a:t>
            </a:r>
            <a:endParaRPr lang="de-DE" sz="1200" dirty="0"/>
          </a:p>
        </p:txBody>
      </p:sp>
      <p:sp>
        <p:nvSpPr>
          <p:cNvPr id="116" name="Rectangle 1"/>
          <p:cNvSpPr>
            <a:spLocks noChangeArrowheads="1"/>
          </p:cNvSpPr>
          <p:nvPr/>
        </p:nvSpPr>
        <p:spPr bwMode="auto">
          <a:xfrm>
            <a:off x="838200" y="3810003"/>
            <a:ext cx="584969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604902897"/>
              </p:ext>
            </p:extLst>
          </p:nvPr>
        </p:nvGraphicFramePr>
        <p:xfrm>
          <a:off x="110047" y="172832"/>
          <a:ext cx="5817236" cy="2894762"/>
        </p:xfrm>
        <a:graphic>
          <a:graphicData uri="http://schemas.openxmlformats.org/drawingml/2006/table">
            <a:tbl>
              <a:tblPr>
                <a:tableStyleId>{5C22544A-7EE6-4342-B048-85BDC9FD1C3A}</a:tableStyleId>
              </a:tblPr>
              <a:tblGrid>
                <a:gridCol w="5817236"/>
              </a:tblGrid>
              <a:tr h="2894762">
                <a:tc>
                  <a:txBody>
                    <a:bodyPr/>
                    <a:lstStyle/>
                    <a:p>
                      <a:pPr algn="l" hangingPunct="0">
                        <a:spcAft>
                          <a:spcPts val="0"/>
                        </a:spcAft>
                      </a:pPr>
                      <a:r>
                        <a:rPr lang="de-DE" sz="2400" dirty="0" err="1">
                          <a:effectLst/>
                        </a:rPr>
                        <a:t>Lüfterüberwachung</a:t>
                      </a:r>
                      <a:endParaRPr lang="de-DE" sz="2400" dirty="0">
                        <a:effectLst/>
                      </a:endParaRPr>
                    </a:p>
                    <a:p>
                      <a:pPr algn="l" hangingPunct="0">
                        <a:spcAft>
                          <a:spcPts val="0"/>
                        </a:spcAft>
                      </a:pPr>
                      <a:r>
                        <a:rPr lang="de-DE" sz="2400" dirty="0">
                          <a:effectLst/>
                        </a:rPr>
                        <a:t>Für die optimale Trocknung des Getreides, ist es erforderlich, dass der Lüfter mit einer Mindestdrehzahl läuft. Zur Drehzahlmessung verfügt der Lüfter über einen Impulsausgang der bei jeder Umdrehung </a:t>
                      </a:r>
                      <a:r>
                        <a:rPr lang="de-DE" sz="2400" u="sng" dirty="0">
                          <a:effectLst/>
                        </a:rPr>
                        <a:t>einen</a:t>
                      </a:r>
                      <a:r>
                        <a:rPr lang="de-DE" sz="2400" dirty="0">
                          <a:effectLst/>
                        </a:rPr>
                        <a:t> Rechteckimpuls ausgibt. </a:t>
                      </a:r>
                      <a:endParaRPr lang="de-DE" sz="2400" dirty="0">
                        <a:effectLst/>
                        <a:latin typeface="Times New Roman" panose="02020603050405020304" pitchFamily="18" charset="0"/>
                        <a:ea typeface="Times New Roman" panose="02020603050405020304" pitchFamily="18" charset="0"/>
                      </a:endParaRPr>
                    </a:p>
                  </a:txBody>
                  <a:tcPr marL="89535" marR="89535" marT="0" marB="0">
                    <a:solidFill>
                      <a:schemeClr val="bg1"/>
                    </a:solidFill>
                  </a:tcPr>
                </a:tc>
              </a:tr>
            </a:tbl>
          </a:graphicData>
        </a:graphic>
      </p:graphicFrame>
      <p:sp>
        <p:nvSpPr>
          <p:cNvPr id="74" name="Rechteck 28"/>
          <p:cNvSpPr>
            <a:spLocks noChangeArrowheads="1"/>
          </p:cNvSpPr>
          <p:nvPr/>
        </p:nvSpPr>
        <p:spPr bwMode="auto">
          <a:xfrm>
            <a:off x="4095459" y="1024934"/>
            <a:ext cx="84308" cy="104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07" name="Textfeld 1"/>
          <p:cNvSpPr txBox="1">
            <a:spLocks noChangeArrowheads="1"/>
          </p:cNvSpPr>
          <p:nvPr/>
        </p:nvSpPr>
        <p:spPr bwMode="auto">
          <a:xfrm>
            <a:off x="656451" y="5864670"/>
            <a:ext cx="4174916" cy="3693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1"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Abbildung 3: </a:t>
            </a:r>
            <a:r>
              <a:rPr kumimoji="0" lang="de-DE" altLang="de-DE" sz="2400" b="0" i="1" u="none" strike="noStrike" cap="none" normalizeH="0" baseline="0" dirty="0" err="1"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Lüfterimpulse</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grpSp>
        <p:nvGrpSpPr>
          <p:cNvPr id="119" name="Gruppieren 118"/>
          <p:cNvGrpSpPr/>
          <p:nvPr/>
        </p:nvGrpSpPr>
        <p:grpSpPr>
          <a:xfrm>
            <a:off x="152171" y="2816619"/>
            <a:ext cx="4763540" cy="3063267"/>
            <a:chOff x="-35058" y="-68485"/>
            <a:chExt cx="3059219" cy="1419799"/>
          </a:xfrm>
          <a:solidFill>
            <a:srgbClr val="FFFFFF"/>
          </a:solidFill>
        </p:grpSpPr>
        <p:grpSp>
          <p:nvGrpSpPr>
            <p:cNvPr id="120" name="Gruppieren 119"/>
            <p:cNvGrpSpPr/>
            <p:nvPr/>
          </p:nvGrpSpPr>
          <p:grpSpPr>
            <a:xfrm>
              <a:off x="269563" y="724120"/>
              <a:ext cx="2747498" cy="627194"/>
              <a:chOff x="0" y="0"/>
              <a:chExt cx="2748042" cy="627785"/>
            </a:xfrm>
            <a:grpFill/>
          </p:grpSpPr>
          <p:cxnSp>
            <p:nvCxnSpPr>
              <p:cNvPr id="138" name="Gerade Verbindung mit Pfeil 137"/>
              <p:cNvCxnSpPr/>
              <p:nvPr/>
            </p:nvCxnSpPr>
            <p:spPr>
              <a:xfrm flipV="1">
                <a:off x="8668" y="0"/>
                <a:ext cx="0" cy="372694"/>
              </a:xfrm>
              <a:prstGeom prst="straightConnector1">
                <a:avLst/>
              </a:prstGeom>
              <a:grpFill/>
              <a:ln w="9525" cap="flat" cmpd="sng" algn="ctr">
                <a:solidFill>
                  <a:sysClr val="windowText" lastClr="000000"/>
                </a:solidFill>
                <a:prstDash val="solid"/>
                <a:tailEnd type="triangle"/>
              </a:ln>
              <a:effectLst/>
            </p:spPr>
          </p:cxnSp>
          <p:grpSp>
            <p:nvGrpSpPr>
              <p:cNvPr id="139" name="Gruppieren 138"/>
              <p:cNvGrpSpPr/>
              <p:nvPr/>
            </p:nvGrpSpPr>
            <p:grpSpPr>
              <a:xfrm>
                <a:off x="0" y="125675"/>
                <a:ext cx="2748042" cy="502110"/>
                <a:chOff x="0" y="0"/>
                <a:chExt cx="2748042" cy="502110"/>
              </a:xfrm>
              <a:grpFill/>
            </p:grpSpPr>
            <p:sp>
              <p:nvSpPr>
                <p:cNvPr id="140" name="Rechteck 139"/>
                <p:cNvSpPr/>
                <p:nvPr/>
              </p:nvSpPr>
              <p:spPr>
                <a:xfrm>
                  <a:off x="2358013" y="160632"/>
                  <a:ext cx="390029" cy="190681"/>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grpSp>
              <p:nvGrpSpPr>
                <p:cNvPr id="141" name="Gruppieren 140"/>
                <p:cNvGrpSpPr/>
                <p:nvPr/>
              </p:nvGrpSpPr>
              <p:grpSpPr>
                <a:xfrm>
                  <a:off x="0" y="0"/>
                  <a:ext cx="2360391" cy="502110"/>
                  <a:chOff x="0" y="0"/>
                  <a:chExt cx="2360391" cy="502110"/>
                </a:xfrm>
                <a:grpFill/>
              </p:grpSpPr>
              <p:grpSp>
                <p:nvGrpSpPr>
                  <p:cNvPr id="142" name="Gruppieren 141"/>
                  <p:cNvGrpSpPr/>
                  <p:nvPr/>
                </p:nvGrpSpPr>
                <p:grpSpPr>
                  <a:xfrm>
                    <a:off x="8668" y="0"/>
                    <a:ext cx="2136489" cy="247018"/>
                    <a:chOff x="0" y="0"/>
                    <a:chExt cx="1339096" cy="247018"/>
                  </a:xfrm>
                  <a:grpFill/>
                </p:grpSpPr>
                <p:sp>
                  <p:nvSpPr>
                    <p:cNvPr id="146" name="Rechteck 145"/>
                    <p:cNvSpPr/>
                    <p:nvPr/>
                  </p:nvSpPr>
                  <p:spPr>
                    <a:xfrm>
                      <a:off x="0"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47" name="Rechteck 146"/>
                    <p:cNvSpPr/>
                    <p:nvPr/>
                  </p:nvSpPr>
                  <p:spPr>
                    <a:xfrm>
                      <a:off x="892731" y="0"/>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43" name="Gerade Verbindung mit Pfeil 142"/>
                  <p:cNvCxnSpPr/>
                  <p:nvPr/>
                </p:nvCxnSpPr>
                <p:spPr>
                  <a:xfrm>
                    <a:off x="0" y="247018"/>
                    <a:ext cx="2343503" cy="1"/>
                  </a:xfrm>
                  <a:prstGeom prst="straightConnector1">
                    <a:avLst/>
                  </a:prstGeom>
                  <a:grpFill/>
                  <a:ln w="9525" cap="flat" cmpd="sng" algn="ctr">
                    <a:solidFill>
                      <a:sysClr val="windowText" lastClr="000000"/>
                    </a:solidFill>
                    <a:prstDash val="solid"/>
                    <a:tailEnd type="triangle"/>
                  </a:ln>
                  <a:effectLst/>
                </p:spPr>
              </p:cxnSp>
              <p:cxnSp>
                <p:nvCxnSpPr>
                  <p:cNvPr id="144" name="Gerade Verbindung mit Pfeil 143"/>
                  <p:cNvCxnSpPr/>
                  <p:nvPr/>
                </p:nvCxnSpPr>
                <p:spPr>
                  <a:xfrm>
                    <a:off x="720830" y="307690"/>
                    <a:ext cx="1428428" cy="4333"/>
                  </a:xfrm>
                  <a:prstGeom prst="straightConnector1">
                    <a:avLst/>
                  </a:prstGeom>
                  <a:grpFill/>
                  <a:ln w="9525" cap="flat" cmpd="sng" algn="ctr">
                    <a:solidFill>
                      <a:sysClr val="windowText" lastClr="000000"/>
                    </a:solidFill>
                    <a:prstDash val="solid"/>
                    <a:headEnd type="triangle"/>
                    <a:tailEnd type="triangle"/>
                  </a:ln>
                  <a:effectLst/>
                </p:spPr>
              </p:cxnSp>
              <p:sp>
                <p:nvSpPr>
                  <p:cNvPr id="145" name="Rechteck 144"/>
                  <p:cNvSpPr/>
                  <p:nvPr/>
                </p:nvSpPr>
                <p:spPr>
                  <a:xfrm>
                    <a:off x="526227" y="311610"/>
                    <a:ext cx="1834164" cy="190500"/>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T&gt;=20ms</a:t>
                    </a:r>
                    <a:endParaRPr lang="de-DE" sz="2400" dirty="0">
                      <a:effectLst/>
                      <a:latin typeface="Times New Roman" panose="02020603050405020304" pitchFamily="18" charset="0"/>
                      <a:ea typeface="Times New Roman" panose="02020603050405020304" pitchFamily="18" charset="0"/>
                    </a:endParaRPr>
                  </a:p>
                </p:txBody>
              </p:sp>
            </p:grpSp>
          </p:grpSp>
        </p:grpSp>
        <p:grpSp>
          <p:nvGrpSpPr>
            <p:cNvPr id="121" name="Gruppieren 120"/>
            <p:cNvGrpSpPr/>
            <p:nvPr/>
          </p:nvGrpSpPr>
          <p:grpSpPr>
            <a:xfrm>
              <a:off x="-35058" y="-68485"/>
              <a:ext cx="3059219" cy="1069699"/>
              <a:chOff x="-35058" y="-68485"/>
              <a:chExt cx="3059219" cy="1069699"/>
            </a:xfrm>
            <a:grpFill/>
          </p:grpSpPr>
          <p:grpSp>
            <p:nvGrpSpPr>
              <p:cNvPr id="123" name="Gruppieren 122"/>
              <p:cNvGrpSpPr/>
              <p:nvPr/>
            </p:nvGrpSpPr>
            <p:grpSpPr>
              <a:xfrm>
                <a:off x="274604" y="63427"/>
                <a:ext cx="2737400" cy="665421"/>
                <a:chOff x="-5532" y="0"/>
                <a:chExt cx="2738436" cy="666478"/>
              </a:xfrm>
              <a:grpFill/>
            </p:grpSpPr>
            <p:grpSp>
              <p:nvGrpSpPr>
                <p:cNvPr id="129" name="Gruppieren 128"/>
                <p:cNvGrpSpPr/>
                <p:nvPr/>
              </p:nvGrpSpPr>
              <p:grpSpPr>
                <a:xfrm>
                  <a:off x="0" y="0"/>
                  <a:ext cx="2732904" cy="459318"/>
                  <a:chOff x="0" y="0"/>
                  <a:chExt cx="2732904" cy="459318"/>
                </a:xfrm>
                <a:grpFill/>
              </p:grpSpPr>
              <p:cxnSp>
                <p:nvCxnSpPr>
                  <p:cNvPr id="132" name="Gerade Verbindung mit Pfeil 131"/>
                  <p:cNvCxnSpPr/>
                  <p:nvPr/>
                </p:nvCxnSpPr>
                <p:spPr>
                  <a:xfrm>
                    <a:off x="0" y="372694"/>
                    <a:ext cx="236874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Rechteck 132"/>
                  <p:cNvSpPr/>
                  <p:nvPr/>
                </p:nvSpPr>
                <p:spPr>
                  <a:xfrm>
                    <a:off x="2385027" y="268637"/>
                    <a:ext cx="347877" cy="1906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Zeit</a:t>
                    </a:r>
                    <a:endParaRPr lang="de-DE" sz="2400" dirty="0">
                      <a:effectLst/>
                      <a:latin typeface="Times New Roman" panose="02020603050405020304" pitchFamily="18" charset="0"/>
                      <a:ea typeface="Times New Roman" panose="02020603050405020304" pitchFamily="18" charset="0"/>
                    </a:endParaRPr>
                  </a:p>
                </p:txBody>
              </p:sp>
              <p:cxnSp>
                <p:nvCxnSpPr>
                  <p:cNvPr id="134" name="Gerade Verbindung mit Pfeil 133"/>
                  <p:cNvCxnSpPr/>
                  <p:nvPr/>
                </p:nvCxnSpPr>
                <p:spPr>
                  <a:xfrm flipV="1">
                    <a:off x="8668" y="0"/>
                    <a:ext cx="0" cy="372694"/>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Rechteck 134"/>
                  <p:cNvSpPr/>
                  <p:nvPr/>
                </p:nvSpPr>
                <p:spPr>
                  <a:xfrm>
                    <a:off x="8668" y="125676"/>
                    <a:ext cx="446365" cy="247018"/>
                  </a:xfrm>
                  <a:prstGeom prst="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6" name="Rechteck 135"/>
                  <p:cNvSpPr/>
                  <p:nvPr/>
                </p:nvSpPr>
                <p:spPr>
                  <a:xfrm>
                    <a:off x="901399"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7" name="Rechteck 136"/>
                  <p:cNvSpPr/>
                  <p:nvPr/>
                </p:nvSpPr>
                <p:spPr>
                  <a:xfrm>
                    <a:off x="1794131" y="125676"/>
                    <a:ext cx="446365" cy="247018"/>
                  </a:xfrm>
                  <a:prstGeom prst="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cxnSp>
              <p:nvCxnSpPr>
                <p:cNvPr id="130" name="Gerade Verbindung mit Pfeil 129"/>
                <p:cNvCxnSpPr/>
                <p:nvPr/>
              </p:nvCxnSpPr>
              <p:spPr>
                <a:xfrm>
                  <a:off x="455033" y="437328"/>
                  <a:ext cx="892653" cy="0"/>
                </a:xfrm>
                <a:prstGeom prst="straightConnector1">
                  <a:avLst/>
                </a:prstGeom>
                <a:grpFill/>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Rechteck 130"/>
                <p:cNvSpPr/>
                <p:nvPr/>
              </p:nvSpPr>
              <p:spPr>
                <a:xfrm>
                  <a:off x="-5532" y="475859"/>
                  <a:ext cx="1834534" cy="190619"/>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algn="ct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1U.: T&lt; 20ms</a:t>
                  </a:r>
                  <a:endParaRPr lang="de-DE" sz="2400" dirty="0">
                    <a:effectLst/>
                    <a:latin typeface="Times New Roman" panose="02020603050405020304" pitchFamily="18" charset="0"/>
                    <a:ea typeface="Times New Roman" panose="02020603050405020304" pitchFamily="18" charset="0"/>
                  </a:endParaRPr>
                </a:p>
              </p:txBody>
            </p:sp>
          </p:grpSp>
          <p:sp>
            <p:nvSpPr>
              <p:cNvPr id="124" name="Rechteck 123"/>
              <p:cNvSpPr/>
              <p:nvPr/>
            </p:nvSpPr>
            <p:spPr>
              <a:xfrm>
                <a:off x="-35058" y="819369"/>
                <a:ext cx="288798" cy="181845"/>
              </a:xfrm>
              <a:prstGeom prst="rect">
                <a:avLst/>
              </a:prstGeom>
              <a:grp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b)</a:t>
                </a:r>
                <a:endParaRPr lang="de-DE" sz="2400" dirty="0">
                  <a:effectLst/>
                  <a:latin typeface="Times New Roman" panose="02020603050405020304" pitchFamily="18" charset="0"/>
                  <a:ea typeface="Times New Roman" panose="02020603050405020304" pitchFamily="18" charset="0"/>
                </a:endParaRPr>
              </a:p>
            </p:txBody>
          </p:sp>
          <p:sp>
            <p:nvSpPr>
              <p:cNvPr id="125" name="Rechteck 124"/>
              <p:cNvSpPr/>
              <p:nvPr/>
            </p:nvSpPr>
            <p:spPr>
              <a:xfrm>
                <a:off x="257785" y="-68485"/>
                <a:ext cx="2766376" cy="1784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effectLst/>
                    <a:latin typeface="Arial" panose="020B0604020202020204" pitchFamily="34" charset="0"/>
                    <a:ea typeface="Times New Roman" panose="02020603050405020304" pitchFamily="18" charset="0"/>
                  </a:rPr>
                  <a:t>Impulsausgang des Lüfters</a:t>
                </a:r>
                <a:endParaRPr lang="de-DE" sz="2400" dirty="0">
                  <a:effectLst/>
                  <a:latin typeface="Times New Roman" panose="02020603050405020304" pitchFamily="18" charset="0"/>
                  <a:ea typeface="Times New Roman" panose="02020603050405020304" pitchFamily="18" charset="0"/>
                </a:endParaRPr>
              </a:p>
            </p:txBody>
          </p:sp>
          <p:sp>
            <p:nvSpPr>
              <p:cNvPr id="126" name="Textfeld 49"/>
              <p:cNvSpPr txBox="1"/>
              <p:nvPr/>
            </p:nvSpPr>
            <p:spPr>
              <a:xfrm>
                <a:off x="153281" y="126853"/>
                <a:ext cx="107862" cy="1585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1</a:t>
                </a:r>
                <a:endParaRPr lang="de-DE" sz="1000">
                  <a:effectLst/>
                  <a:latin typeface="Times New Roman" panose="02020603050405020304" pitchFamily="18" charset="0"/>
                  <a:ea typeface="Times New Roman" panose="02020603050405020304" pitchFamily="18" charset="0"/>
                </a:endParaRPr>
              </a:p>
            </p:txBody>
          </p:sp>
          <p:sp>
            <p:nvSpPr>
              <p:cNvPr id="127" name="Textfeld 50"/>
              <p:cNvSpPr txBox="1"/>
              <p:nvPr/>
            </p:nvSpPr>
            <p:spPr>
              <a:xfrm>
                <a:off x="163852" y="322419"/>
                <a:ext cx="107862" cy="158567"/>
              </a:xfrm>
              <a:prstGeom prst="rect">
                <a:avLst/>
              </a:prstGeom>
              <a:grpFill/>
              <a:ln w="6350">
                <a:noFill/>
              </a:ln>
              <a:effectLst/>
            </p:spPr>
            <p:txBody>
              <a:bodyPr rot="0" spcFirstLastPara="0" vert="horz" wrap="square" lIns="0" tIns="0" rIns="0" bIns="0" numCol="1" spcCol="0" rtlCol="0" fromWordArt="0" anchor="t" anchorCtr="0" forceAA="0" compatLnSpc="1">
                <a:prstTxWarp prst="textNoShape">
                  <a:avLst/>
                </a:prstTxWarp>
                <a:noAutofit/>
              </a:bodyPr>
              <a:lstStyle/>
              <a:p>
                <a:pPr hangingPunct="0">
                  <a:spcAft>
                    <a:spcPts val="0"/>
                  </a:spcAft>
                </a:pPr>
                <a:r>
                  <a:rPr lang="de-DE" sz="1000">
                    <a:effectLst/>
                    <a:latin typeface="Arial" panose="020B0604020202020204" pitchFamily="34" charset="0"/>
                    <a:ea typeface="Times New Roman" panose="02020603050405020304" pitchFamily="18" charset="0"/>
                  </a:rPr>
                  <a:t>0</a:t>
                </a:r>
                <a:endParaRPr lang="de-DE" sz="1000">
                  <a:effectLst/>
                  <a:latin typeface="Times New Roman" panose="02020603050405020304" pitchFamily="18" charset="0"/>
                  <a:ea typeface="Times New Roman" panose="02020603050405020304" pitchFamily="18" charset="0"/>
                </a:endParaRPr>
              </a:p>
            </p:txBody>
          </p:sp>
        </p:grpSp>
      </p:grpSp>
      <p:sp>
        <p:nvSpPr>
          <p:cNvPr id="115" name="Textfeld 51"/>
          <p:cNvSpPr txBox="1">
            <a:spLocks noChangeArrowheads="1"/>
          </p:cNvSpPr>
          <p:nvPr/>
        </p:nvSpPr>
        <p:spPr bwMode="auto">
          <a:xfrm>
            <a:off x="1117308" y="1637708"/>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8" name="Textfeld 52"/>
          <p:cNvSpPr txBox="1">
            <a:spLocks noChangeArrowheads="1"/>
          </p:cNvSpPr>
          <p:nvPr/>
        </p:nvSpPr>
        <p:spPr bwMode="auto">
          <a:xfrm>
            <a:off x="1128421" y="1864721"/>
            <a:ext cx="59718" cy="9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endParaRPr kumimoji="0" lang="de-DE" altLang="de-DE" sz="1800" b="0" i="0" u="none" strike="noStrike" cap="none" normalizeH="0" baseline="0" smtClean="0">
              <a:ln>
                <a:noFill/>
              </a:ln>
              <a:solidFill>
                <a:schemeClr val="tx1"/>
              </a:solidFill>
              <a:effectLst/>
              <a:latin typeface="Arial" panose="020B0604020202020204" pitchFamily="34" charset="0"/>
            </a:endParaRPr>
          </a:p>
        </p:txBody>
      </p:sp>
      <p:sp>
        <p:nvSpPr>
          <p:cNvPr id="149" name="Rectangle 34"/>
          <p:cNvSpPr>
            <a:spLocks noChangeArrowheads="1"/>
          </p:cNvSpPr>
          <p:nvPr/>
        </p:nvSpPr>
        <p:spPr bwMode="auto">
          <a:xfrm>
            <a:off x="4046246" y="815383"/>
            <a:ext cx="67446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p>
        </p:txBody>
      </p:sp>
      <p:sp>
        <p:nvSpPr>
          <p:cNvPr id="150" name="Rectangle 47"/>
          <p:cNvSpPr>
            <a:spLocks noChangeArrowheads="1"/>
          </p:cNvSpPr>
          <p:nvPr/>
        </p:nvSpPr>
        <p:spPr bwMode="auto">
          <a:xfrm>
            <a:off x="5500798" y="2907211"/>
            <a:ext cx="674462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a)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weniger als 20ms =&gt; Drehzahl ok, Warnlampe ausschalten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=0</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b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 b) dauert eine Umdrehung des </a:t>
            </a:r>
            <a:r>
              <a:rPr kumimoji="0" lang="de-DE" altLang="de-DE" sz="24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Lüfterrads</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länger als 20ms =&gt; Drehzahl zu niedrig, Warnlampe einschalten (</a:t>
            </a:r>
            <a:r>
              <a:rPr lang="de-DE" altLang="de-DE" sz="2400" b="1" dirty="0" err="1">
                <a:latin typeface="Arial" panose="020B0604020202020204" pitchFamily="34" charset="0"/>
                <a:ea typeface="Times New Roman" panose="02020603050405020304" pitchFamily="18" charset="0"/>
                <a:cs typeface="Arial" panose="020B0604020202020204" pitchFamily="34" charset="0"/>
              </a:rPr>
              <a:t>w</a:t>
            </a:r>
            <a:r>
              <a:rPr lang="de-DE" altLang="de-DE" sz="2400" b="1" dirty="0" err="1" smtClean="0">
                <a:latin typeface="Arial" panose="020B0604020202020204" pitchFamily="34" charset="0"/>
                <a:ea typeface="Times New Roman" panose="02020603050405020304" pitchFamily="18" charset="0"/>
                <a:cs typeface="Arial" panose="020B0604020202020204" pitchFamily="34" charset="0"/>
              </a:rPr>
              <a:t>arnlampe</a:t>
            </a:r>
            <a:r>
              <a:rPr kumimoji="0" lang="de-DE" altLang="de-DE" sz="24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a:t>
            </a:r>
            <a:r>
              <a:rPr kumimoji="0" lang="de-DE" altLang="de-DE" sz="24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r>
              <a:rPr kumimoji="0" lang="de-DE" altLang="de-DE" sz="2400" b="0" i="0" u="none" strike="noStrike" cap="none" normalizeH="0" baseline="0" dirty="0" smtClean="0">
                <a:ln>
                  <a:noFill/>
                </a:ln>
                <a:solidFill>
                  <a:schemeClr val="tx1"/>
                </a:solidFill>
                <a:effectLst/>
              </a:rPr>
              <a:t> </a:t>
            </a:r>
            <a:endParaRPr kumimoji="0" lang="de-DE" altLang="de-DE" sz="2400" b="0" i="0" u="none" strike="noStrike" cap="none" normalizeH="0" baseline="0" dirty="0" smtClean="0">
              <a:ln>
                <a:noFill/>
              </a:ln>
              <a:solidFill>
                <a:schemeClr val="tx1"/>
              </a:solidFill>
              <a:effectLst/>
              <a:latin typeface="Arial" panose="020B0604020202020204" pitchFamily="34" charset="0"/>
            </a:endParaRPr>
          </a:p>
        </p:txBody>
      </p:sp>
      <p:sp>
        <p:nvSpPr>
          <p:cNvPr id="151" name="Rechteck 150"/>
          <p:cNvSpPr/>
          <p:nvPr/>
        </p:nvSpPr>
        <p:spPr>
          <a:xfrm>
            <a:off x="163699" y="3409125"/>
            <a:ext cx="449690" cy="392337"/>
          </a:xfrm>
          <a:prstGeom prst="rect">
            <a:avLst/>
          </a:prstGeom>
          <a:solidFill>
            <a:srgbClr val="FFFFFF"/>
          </a:solidFill>
          <a:ln w="25400" cap="flat" cmpd="sng" algn="ctr">
            <a:no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hangingPunct="0">
              <a:spcAft>
                <a:spcPts val="0"/>
              </a:spcAft>
            </a:pPr>
            <a:r>
              <a:rPr lang="de-DE" sz="2400" dirty="0">
                <a:solidFill>
                  <a:srgbClr val="000000"/>
                </a:solidFill>
                <a:latin typeface="Arial" panose="020B0604020202020204" pitchFamily="34" charset="0"/>
                <a:ea typeface="Times New Roman" panose="02020603050405020304" pitchFamily="18" charset="0"/>
              </a:rPr>
              <a:t>a</a:t>
            </a:r>
            <a:r>
              <a:rPr lang="de-DE" sz="2400" dirty="0" smtClean="0">
                <a:solidFill>
                  <a:srgbClr val="000000"/>
                </a:solidFill>
                <a:effectLst/>
                <a:latin typeface="Arial" panose="020B0604020202020204" pitchFamily="34" charset="0"/>
                <a:ea typeface="Times New Roman" panose="02020603050405020304" pitchFamily="18" charset="0"/>
              </a:rPr>
              <a:t>)</a:t>
            </a:r>
            <a:endParaRPr lang="de-DE" sz="2400" dirty="0">
              <a:effectLst/>
              <a:latin typeface="Times New Roman" panose="02020603050405020304" pitchFamily="18" charset="0"/>
              <a:ea typeface="Times New Roman" panose="02020603050405020304" pitchFamily="18" charset="0"/>
            </a:endParaRPr>
          </a:p>
        </p:txBody>
      </p:sp>
      <p:pic>
        <p:nvPicPr>
          <p:cNvPr id="3" name="Grafik 2"/>
          <p:cNvPicPr>
            <a:picLocks noChangeAspect="1"/>
          </p:cNvPicPr>
          <p:nvPr/>
        </p:nvPicPr>
        <p:blipFill>
          <a:blip r:embed="rId5"/>
          <a:stretch>
            <a:fillRect/>
          </a:stretch>
        </p:blipFill>
        <p:spPr>
          <a:xfrm>
            <a:off x="3283405" y="240443"/>
            <a:ext cx="8515061" cy="6180286"/>
          </a:xfrm>
          <a:prstGeom prst="rect">
            <a:avLst/>
          </a:prstGeom>
        </p:spPr>
      </p:pic>
      <p:sp>
        <p:nvSpPr>
          <p:cNvPr id="6" name="Textfeld 5"/>
          <p:cNvSpPr txBox="1"/>
          <p:nvPr/>
        </p:nvSpPr>
        <p:spPr>
          <a:xfrm>
            <a:off x="414227" y="2859750"/>
            <a:ext cx="3243373" cy="461665"/>
          </a:xfrm>
          <a:prstGeom prst="rect">
            <a:avLst/>
          </a:prstGeom>
          <a:solidFill>
            <a:srgbClr val="FFFF00"/>
          </a:solidFill>
        </p:spPr>
        <p:txBody>
          <a:bodyPr wrap="square" rtlCol="0">
            <a:spAutoFit/>
          </a:bodyPr>
          <a:lstStyle/>
          <a:p>
            <a:r>
              <a:rPr lang="de-DE" sz="2400" dirty="0" smtClean="0">
                <a:solidFill>
                  <a:srgbClr val="FF0000"/>
                </a:solidFill>
              </a:rPr>
              <a:t>Andauernde Aktivität</a:t>
            </a:r>
            <a:endParaRPr lang="de-DE" sz="2400" dirty="0">
              <a:solidFill>
                <a:srgbClr val="FF0000"/>
              </a:solidFill>
            </a:endParaRPr>
          </a:p>
        </p:txBody>
      </p:sp>
      <p:sp>
        <p:nvSpPr>
          <p:cNvPr id="45" name="Textfeld 44"/>
          <p:cNvSpPr txBox="1"/>
          <p:nvPr/>
        </p:nvSpPr>
        <p:spPr>
          <a:xfrm>
            <a:off x="410974" y="3971557"/>
            <a:ext cx="3243373" cy="830997"/>
          </a:xfrm>
          <a:prstGeom prst="rect">
            <a:avLst/>
          </a:prstGeom>
          <a:solidFill>
            <a:srgbClr val="FFFF00"/>
          </a:solidFill>
        </p:spPr>
        <p:txBody>
          <a:bodyPr wrap="square" rtlCol="0">
            <a:spAutoFit/>
          </a:bodyPr>
          <a:lstStyle/>
          <a:p>
            <a:r>
              <a:rPr lang="de-DE" sz="2400" dirty="0" smtClean="0">
                <a:solidFill>
                  <a:srgbClr val="FF0000"/>
                </a:solidFill>
              </a:rPr>
              <a:t>Beim Verlassen Lampe ausschalten</a:t>
            </a:r>
            <a:endParaRPr lang="de-DE" sz="2400" dirty="0">
              <a:solidFill>
                <a:srgbClr val="FF0000"/>
              </a:solidFill>
            </a:endParaRPr>
          </a:p>
        </p:txBody>
      </p:sp>
      <p:cxnSp>
        <p:nvCxnSpPr>
          <p:cNvPr id="46" name="Gerade Verbindung mit Pfeil 45"/>
          <p:cNvCxnSpPr/>
          <p:nvPr/>
        </p:nvCxnSpPr>
        <p:spPr>
          <a:xfrm>
            <a:off x="3435439" y="4285243"/>
            <a:ext cx="1986577" cy="190364"/>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feld 48"/>
          <p:cNvSpPr txBox="1"/>
          <p:nvPr/>
        </p:nvSpPr>
        <p:spPr>
          <a:xfrm>
            <a:off x="377682" y="5251225"/>
            <a:ext cx="3243373" cy="461665"/>
          </a:xfrm>
          <a:prstGeom prst="rect">
            <a:avLst/>
          </a:prstGeom>
          <a:solidFill>
            <a:srgbClr val="FFFF00"/>
          </a:solidFill>
        </p:spPr>
        <p:txBody>
          <a:bodyPr wrap="square" rtlCol="0">
            <a:spAutoFit/>
          </a:bodyPr>
          <a:lstStyle/>
          <a:p>
            <a:r>
              <a:rPr lang="de-DE" sz="2400" dirty="0" smtClean="0">
                <a:solidFill>
                  <a:srgbClr val="FF0000"/>
                </a:solidFill>
              </a:rPr>
              <a:t>Internes Ereignis</a:t>
            </a:r>
            <a:endParaRPr lang="de-DE" sz="2400" dirty="0">
              <a:solidFill>
                <a:srgbClr val="FF0000"/>
              </a:solidFill>
            </a:endParaRPr>
          </a:p>
        </p:txBody>
      </p:sp>
      <p:cxnSp>
        <p:nvCxnSpPr>
          <p:cNvPr id="50" name="Gerade Verbindung mit Pfeil 49"/>
          <p:cNvCxnSpPr/>
          <p:nvPr/>
        </p:nvCxnSpPr>
        <p:spPr>
          <a:xfrm flipV="1">
            <a:off x="3315239" y="4699052"/>
            <a:ext cx="2152267" cy="891675"/>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7426801" y="946544"/>
            <a:ext cx="4765200" cy="3416320"/>
          </a:xfrm>
          <a:prstGeom prst="rect">
            <a:avLst/>
          </a:prstGeom>
          <a:solidFill>
            <a:srgbClr val="FFFF00"/>
          </a:solidFill>
        </p:spPr>
        <p:txBody>
          <a:bodyPr wrap="square">
            <a:spAutoFit/>
          </a:bodyPr>
          <a:lstStyle/>
          <a:p>
            <a:r>
              <a:rPr lang="de-DE" sz="2400" dirty="0" err="1"/>
              <a:t>void</a:t>
            </a:r>
            <a:r>
              <a:rPr lang="de-DE" sz="2400" dirty="0"/>
              <a:t> </a:t>
            </a:r>
            <a:r>
              <a:rPr lang="de-DE" sz="2400" dirty="0" err="1"/>
              <a:t>trocknenAus</a:t>
            </a:r>
            <a:r>
              <a:rPr lang="de-DE" sz="2400" dirty="0"/>
              <a:t>()</a:t>
            </a:r>
          </a:p>
          <a:p>
            <a:r>
              <a:rPr lang="de-DE" sz="2400" dirty="0"/>
              <a:t>{</a:t>
            </a:r>
          </a:p>
          <a:p>
            <a:r>
              <a:rPr lang="de-DE" sz="2400" dirty="0"/>
              <a:t>    </a:t>
            </a:r>
            <a:r>
              <a:rPr lang="de-DE" sz="2400" dirty="0" err="1"/>
              <a:t>if</a:t>
            </a:r>
            <a:r>
              <a:rPr lang="de-DE" sz="2400" dirty="0"/>
              <a:t> (zustand==Betrieb)</a:t>
            </a:r>
          </a:p>
          <a:p>
            <a:r>
              <a:rPr lang="de-DE" sz="2400" dirty="0"/>
              <a:t>    {</a:t>
            </a:r>
          </a:p>
          <a:p>
            <a:r>
              <a:rPr lang="de-DE" sz="2400" dirty="0"/>
              <a:t>        </a:t>
            </a:r>
            <a:r>
              <a:rPr lang="de-DE" sz="2400" dirty="0" err="1">
                <a:solidFill>
                  <a:srgbClr val="FF0000"/>
                </a:solidFill>
              </a:rPr>
              <a:t>warnlampe</a:t>
            </a:r>
            <a:r>
              <a:rPr lang="de-DE" sz="2400" dirty="0">
                <a:solidFill>
                  <a:srgbClr val="FF0000"/>
                </a:solidFill>
              </a:rPr>
              <a:t>=0;</a:t>
            </a:r>
          </a:p>
          <a:p>
            <a:r>
              <a:rPr lang="de-DE" sz="2400" dirty="0"/>
              <a:t>        zustand=Abschalten;</a:t>
            </a:r>
          </a:p>
          <a:p>
            <a:r>
              <a:rPr lang="de-DE" sz="2400" dirty="0"/>
              <a:t>        melden("Abschalten");</a:t>
            </a:r>
          </a:p>
          <a:p>
            <a:r>
              <a:rPr lang="de-DE" sz="2400" dirty="0"/>
              <a:t>    }</a:t>
            </a:r>
          </a:p>
          <a:p>
            <a:r>
              <a:rPr lang="de-DE" sz="2400" dirty="0"/>
              <a:t>}</a:t>
            </a:r>
          </a:p>
        </p:txBody>
      </p:sp>
      <p:cxnSp>
        <p:nvCxnSpPr>
          <p:cNvPr id="54" name="Gerade Verbindung mit Pfeil 53"/>
          <p:cNvCxnSpPr/>
          <p:nvPr/>
        </p:nvCxnSpPr>
        <p:spPr>
          <a:xfrm>
            <a:off x="3657600" y="3097057"/>
            <a:ext cx="1843198" cy="1126899"/>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Gerade Verbindung mit Pfeil 47"/>
          <p:cNvCxnSpPr/>
          <p:nvPr/>
        </p:nvCxnSpPr>
        <p:spPr>
          <a:xfrm flipV="1">
            <a:off x="8560394" y="4223956"/>
            <a:ext cx="1119315" cy="694347"/>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8050437" y="4954703"/>
            <a:ext cx="1162835" cy="461665"/>
          </a:xfrm>
          <a:prstGeom prst="rect">
            <a:avLst/>
          </a:prstGeom>
          <a:solidFill>
            <a:srgbClr val="FFFF00"/>
          </a:solidFill>
        </p:spPr>
        <p:txBody>
          <a:bodyPr wrap="square" rtlCol="0">
            <a:spAutoFit/>
          </a:bodyPr>
          <a:lstStyle/>
          <a:p>
            <a:r>
              <a:rPr lang="de-DE" sz="2400" dirty="0" smtClean="0">
                <a:solidFill>
                  <a:srgbClr val="FF0000"/>
                </a:solidFill>
              </a:rPr>
              <a:t>100ms</a:t>
            </a:r>
            <a:endParaRPr lang="de-DE" sz="2400" dirty="0">
              <a:solidFill>
                <a:srgbClr val="FF0000"/>
              </a:solidFill>
            </a:endParaRPr>
          </a:p>
        </p:txBody>
      </p:sp>
      <p:sp>
        <p:nvSpPr>
          <p:cNvPr id="52" name="Textfeld 51"/>
          <p:cNvSpPr txBox="1"/>
          <p:nvPr/>
        </p:nvSpPr>
        <p:spPr>
          <a:xfrm>
            <a:off x="5696873" y="185032"/>
            <a:ext cx="6005600" cy="461665"/>
          </a:xfrm>
          <a:prstGeom prst="rect">
            <a:avLst/>
          </a:prstGeom>
          <a:solidFill>
            <a:srgbClr val="FFFF00"/>
          </a:solidFill>
        </p:spPr>
        <p:txBody>
          <a:bodyPr wrap="square" rtlCol="0">
            <a:spAutoFit/>
          </a:bodyPr>
          <a:lstStyle/>
          <a:p>
            <a:r>
              <a:rPr lang="de-DE" sz="2400" dirty="0" smtClean="0">
                <a:solidFill>
                  <a:srgbClr val="FF0000"/>
                </a:solidFill>
              </a:rPr>
              <a:t>Bei </a:t>
            </a:r>
            <a:r>
              <a:rPr lang="de-DE" sz="2400" dirty="0" err="1" smtClean="0">
                <a:solidFill>
                  <a:srgbClr val="FF0000"/>
                </a:solidFill>
              </a:rPr>
              <a:t>trocknenAus</a:t>
            </a:r>
            <a:r>
              <a:rPr lang="de-DE" sz="2400" dirty="0" smtClean="0">
                <a:solidFill>
                  <a:srgbClr val="FF0000"/>
                </a:solidFill>
              </a:rPr>
              <a:t>(): </a:t>
            </a:r>
            <a:r>
              <a:rPr lang="de-DE" sz="2400" dirty="0" err="1" smtClean="0">
                <a:solidFill>
                  <a:srgbClr val="FF0000"/>
                </a:solidFill>
              </a:rPr>
              <a:t>exit</a:t>
            </a:r>
            <a:r>
              <a:rPr lang="de-DE" sz="2400" dirty="0" smtClean="0">
                <a:solidFill>
                  <a:srgbClr val="FF0000"/>
                </a:solidFill>
              </a:rPr>
              <a:t>-Aktivität ergänzen</a:t>
            </a:r>
            <a:endParaRPr lang="de-DE" sz="2400" dirty="0">
              <a:solidFill>
                <a:srgbClr val="FF0000"/>
              </a:solidFill>
            </a:endParaRPr>
          </a:p>
        </p:txBody>
      </p:sp>
      <p:cxnSp>
        <p:nvCxnSpPr>
          <p:cNvPr id="55" name="Gerade Verbindung mit Pfeil 54"/>
          <p:cNvCxnSpPr/>
          <p:nvPr/>
        </p:nvCxnSpPr>
        <p:spPr>
          <a:xfrm flipH="1">
            <a:off x="7167418" y="2692806"/>
            <a:ext cx="1160322" cy="1782801"/>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7382409"/>
      </p:ext>
    </p:extLst>
  </p:cSld>
  <p:clrMapOvr>
    <a:masterClrMapping/>
  </p:clrMapOvr>
  <mc:AlternateContent xmlns:mc="http://schemas.openxmlformats.org/markup-compatibility/2006">
    <mc:Choice xmlns:p14="http://schemas.microsoft.com/office/powerpoint/2010/main" Requires="p14">
      <p:transition spd="slow" p14:dur="2000" advTm="95663"/>
    </mc:Choice>
    <mc:Fallback>
      <p:transition spd="slow" advTm="956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sp>
        <p:nvSpPr>
          <p:cNvPr id="4" name="Textfeld 3"/>
          <p:cNvSpPr txBox="1"/>
          <p:nvPr/>
        </p:nvSpPr>
        <p:spPr>
          <a:xfrm>
            <a:off x="1311564" y="2613891"/>
            <a:ext cx="5339347" cy="2062103"/>
          </a:xfrm>
          <a:prstGeom prst="rect">
            <a:avLst/>
          </a:prstGeom>
          <a:noFill/>
        </p:spPr>
        <p:txBody>
          <a:bodyPr wrap="none" rtlCol="0">
            <a:spAutoFit/>
          </a:bodyPr>
          <a:lstStyle/>
          <a:p>
            <a:pPr marL="342900" indent="-342900">
              <a:buFont typeface="+mj-lt"/>
              <a:buAutoNum type="arabicPeriod"/>
            </a:pPr>
            <a:r>
              <a:rPr lang="de-DE" sz="3200" dirty="0" smtClean="0"/>
              <a:t>Entwurf</a:t>
            </a:r>
          </a:p>
          <a:p>
            <a:pPr marL="342900" indent="-342900">
              <a:buFont typeface="+mj-lt"/>
              <a:buAutoNum type="arabicPeriod"/>
            </a:pPr>
            <a:r>
              <a:rPr lang="de-DE" sz="3200" dirty="0" smtClean="0"/>
              <a:t>Implementierung</a:t>
            </a:r>
          </a:p>
          <a:p>
            <a:pPr marL="342900" indent="-342900">
              <a:buFont typeface="+mj-lt"/>
              <a:buAutoNum type="arabicPeriod"/>
            </a:pPr>
            <a:r>
              <a:rPr lang="de-DE" sz="3200" dirty="0" smtClean="0"/>
              <a:t>Entwurf erweitern</a:t>
            </a:r>
          </a:p>
          <a:p>
            <a:pPr marL="342900" indent="-342900">
              <a:buFont typeface="+mj-lt"/>
              <a:buAutoNum type="arabicPeriod"/>
            </a:pPr>
            <a:r>
              <a:rPr lang="de-DE" sz="3200" dirty="0" smtClean="0"/>
              <a:t>Erweiterung implementieren</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31416010"/>
      </p:ext>
    </p:extLst>
  </p:cSld>
  <p:clrMapOvr>
    <a:masterClrMapping/>
  </p:clrMapOvr>
  <mc:AlternateContent xmlns:mc="http://schemas.openxmlformats.org/markup-compatibility/2006">
    <mc:Choice xmlns:p14="http://schemas.microsoft.com/office/powerpoint/2010/main" Requires="p14">
      <p:transition spd="slow" p14:dur="2000" advTm="21120"/>
    </mc:Choice>
    <mc:Fallback>
      <p:transition spd="slow" advTm="211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pic>
        <p:nvPicPr>
          <p:cNvPr id="5" name="Grafik 4"/>
          <p:cNvPicPr>
            <a:picLocks noChangeAspect="1"/>
          </p:cNvPicPr>
          <p:nvPr/>
        </p:nvPicPr>
        <p:blipFill>
          <a:blip r:embed="rId4"/>
          <a:stretch>
            <a:fillRect/>
          </a:stretch>
        </p:blipFill>
        <p:spPr>
          <a:xfrm>
            <a:off x="2309813" y="397164"/>
            <a:ext cx="7388370" cy="4566267"/>
          </a:xfrm>
          <a:prstGeom prst="rect">
            <a:avLst/>
          </a:prstGeom>
        </p:spPr>
      </p:pic>
      <p:sp>
        <p:nvSpPr>
          <p:cNvPr id="74" name="Pfeil nach oben 73"/>
          <p:cNvSpPr/>
          <p:nvPr/>
        </p:nvSpPr>
        <p:spPr>
          <a:xfrm>
            <a:off x="8397115" y="4913766"/>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p:nvSpPr>
        <p:spPr>
          <a:xfrm>
            <a:off x="8291580" y="4737100"/>
            <a:ext cx="412750" cy="152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Textfeld 110"/>
          <p:cNvSpPr txBox="1"/>
          <p:nvPr/>
        </p:nvSpPr>
        <p:spPr>
          <a:xfrm rot="5400000">
            <a:off x="8199773" y="5297425"/>
            <a:ext cx="651781" cy="369332"/>
          </a:xfrm>
          <a:prstGeom prst="rect">
            <a:avLst/>
          </a:prstGeom>
          <a:noFill/>
        </p:spPr>
        <p:txBody>
          <a:bodyPr wrap="none" rtlCol="0">
            <a:spAutoFit/>
          </a:bodyPr>
          <a:lstStyle/>
          <a:p>
            <a:r>
              <a:rPr lang="de-DE" dirty="0" smtClean="0"/>
              <a:t>PA_1</a:t>
            </a:r>
            <a:endParaRPr lang="de-DE" dirty="0"/>
          </a:p>
        </p:txBody>
      </p:sp>
      <p:sp>
        <p:nvSpPr>
          <p:cNvPr id="113" name="Pfeil nach oben 112"/>
          <p:cNvSpPr/>
          <p:nvPr/>
        </p:nvSpPr>
        <p:spPr>
          <a:xfrm>
            <a:off x="7327900" y="4889500"/>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p:nvSpPr>
        <p:spPr>
          <a:xfrm>
            <a:off x="7226300" y="4432300"/>
            <a:ext cx="412750" cy="457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Textfeld 114"/>
          <p:cNvSpPr txBox="1"/>
          <p:nvPr/>
        </p:nvSpPr>
        <p:spPr>
          <a:xfrm rot="5400000">
            <a:off x="7113134" y="5297425"/>
            <a:ext cx="651781" cy="369332"/>
          </a:xfrm>
          <a:prstGeom prst="rect">
            <a:avLst/>
          </a:prstGeom>
          <a:noFill/>
        </p:spPr>
        <p:txBody>
          <a:bodyPr wrap="none" rtlCol="0">
            <a:spAutoFit/>
          </a:bodyPr>
          <a:lstStyle/>
          <a:p>
            <a:r>
              <a:rPr lang="de-DE" dirty="0" smtClean="0"/>
              <a:t>PA_6</a:t>
            </a:r>
            <a:endParaRPr lang="de-DE" dirty="0"/>
          </a:p>
        </p:txBody>
      </p:sp>
      <p:sp>
        <p:nvSpPr>
          <p:cNvPr id="116" name="Pfeil nach oben 115"/>
          <p:cNvSpPr/>
          <p:nvPr/>
        </p:nvSpPr>
        <p:spPr>
          <a:xfrm>
            <a:off x="7971665" y="4889500"/>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p:nvSpPr>
        <p:spPr>
          <a:xfrm>
            <a:off x="7870065" y="4432300"/>
            <a:ext cx="412750" cy="457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Textfeld 117"/>
          <p:cNvSpPr txBox="1"/>
          <p:nvPr/>
        </p:nvSpPr>
        <p:spPr>
          <a:xfrm rot="5400000">
            <a:off x="7698390" y="5297425"/>
            <a:ext cx="768800" cy="369332"/>
          </a:xfrm>
          <a:prstGeom prst="rect">
            <a:avLst/>
          </a:prstGeom>
          <a:noFill/>
        </p:spPr>
        <p:txBody>
          <a:bodyPr wrap="none" rtlCol="0">
            <a:spAutoFit/>
          </a:bodyPr>
          <a:lstStyle/>
          <a:p>
            <a:r>
              <a:rPr lang="de-DE" dirty="0" smtClean="0"/>
              <a:t>PA_10</a:t>
            </a:r>
            <a:endParaRPr lang="de-DE" dirty="0"/>
          </a:p>
        </p:txBody>
      </p:sp>
      <p:sp>
        <p:nvSpPr>
          <p:cNvPr id="122" name="Textfeld 121"/>
          <p:cNvSpPr txBox="1"/>
          <p:nvPr/>
        </p:nvSpPr>
        <p:spPr>
          <a:xfrm rot="5400000">
            <a:off x="5641721" y="5119182"/>
            <a:ext cx="680833" cy="369332"/>
          </a:xfrm>
          <a:prstGeom prst="rect">
            <a:avLst/>
          </a:prstGeom>
          <a:noFill/>
        </p:spPr>
        <p:txBody>
          <a:bodyPr wrap="square" rtlCol="0">
            <a:spAutoFit/>
          </a:bodyPr>
          <a:lstStyle/>
          <a:p>
            <a:r>
              <a:rPr lang="de-DE" dirty="0" smtClean="0"/>
              <a:t>PB_0</a:t>
            </a:r>
            <a:endParaRPr lang="de-DE" dirty="0"/>
          </a:p>
        </p:txBody>
      </p:sp>
      <p:sp>
        <p:nvSpPr>
          <p:cNvPr id="123" name="Rechteck 122"/>
          <p:cNvSpPr/>
          <p:nvPr/>
        </p:nvSpPr>
        <p:spPr>
          <a:xfrm>
            <a:off x="5878580" y="2683810"/>
            <a:ext cx="179320" cy="3451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Pfeil nach oben 123"/>
          <p:cNvSpPr/>
          <p:nvPr/>
        </p:nvSpPr>
        <p:spPr>
          <a:xfrm>
            <a:off x="5857115" y="3222864"/>
            <a:ext cx="222250" cy="1740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rot="5400000">
            <a:off x="3302544" y="5119182"/>
            <a:ext cx="680833" cy="369332"/>
          </a:xfrm>
          <a:prstGeom prst="rect">
            <a:avLst/>
          </a:prstGeom>
          <a:noFill/>
        </p:spPr>
        <p:txBody>
          <a:bodyPr wrap="square" rtlCol="0">
            <a:spAutoFit/>
          </a:bodyPr>
          <a:lstStyle/>
          <a:p>
            <a:r>
              <a:rPr lang="de-DE" dirty="0" smtClean="0"/>
              <a:t>PB_4</a:t>
            </a:r>
            <a:endParaRPr lang="de-DE" dirty="0"/>
          </a:p>
        </p:txBody>
      </p:sp>
      <p:sp>
        <p:nvSpPr>
          <p:cNvPr id="17" name="Rechteck 16"/>
          <p:cNvSpPr/>
          <p:nvPr/>
        </p:nvSpPr>
        <p:spPr>
          <a:xfrm>
            <a:off x="3368633" y="2743465"/>
            <a:ext cx="458993" cy="4793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oben 17"/>
          <p:cNvSpPr/>
          <p:nvPr/>
        </p:nvSpPr>
        <p:spPr>
          <a:xfrm>
            <a:off x="3517938" y="3222864"/>
            <a:ext cx="222250" cy="1740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5026103" y="2310965"/>
            <a:ext cx="852477" cy="369332"/>
          </a:xfrm>
          <a:prstGeom prst="rect">
            <a:avLst/>
          </a:prstGeom>
          <a:solidFill>
            <a:srgbClr val="FFFF00"/>
          </a:solidFill>
        </p:spPr>
        <p:txBody>
          <a:bodyPr wrap="none" rtlCol="0">
            <a:spAutoFit/>
          </a:bodyPr>
          <a:lstStyle/>
          <a:p>
            <a:r>
              <a:rPr lang="de-DE" dirty="0" smtClean="0">
                <a:solidFill>
                  <a:srgbClr val="FF0000"/>
                </a:solidFill>
              </a:rPr>
              <a:t>Alle off</a:t>
            </a:r>
            <a:endParaRPr lang="de-DE" dirty="0">
              <a:solidFill>
                <a:srgbClr val="FF0000"/>
              </a:solidFill>
            </a:endParaRPr>
          </a:p>
        </p:txBody>
      </p:sp>
      <p:sp>
        <p:nvSpPr>
          <p:cNvPr id="4" name="Textfeld 3"/>
          <p:cNvSpPr txBox="1"/>
          <p:nvPr/>
        </p:nvSpPr>
        <p:spPr>
          <a:xfrm>
            <a:off x="8397115" y="5957455"/>
            <a:ext cx="2886303" cy="369332"/>
          </a:xfrm>
          <a:prstGeom prst="rect">
            <a:avLst/>
          </a:prstGeom>
          <a:noFill/>
        </p:spPr>
        <p:txBody>
          <a:bodyPr wrap="none" rtlCol="0">
            <a:spAutoFit/>
          </a:bodyPr>
          <a:lstStyle/>
          <a:p>
            <a:r>
              <a:rPr lang="de-DE" dirty="0" smtClean="0"/>
              <a:t>Brücke für Impulse schließen</a:t>
            </a:r>
            <a:endParaRPr lang="de-DE" dirty="0"/>
          </a:p>
        </p:txBody>
      </p:sp>
      <p:sp>
        <p:nvSpPr>
          <p:cNvPr id="21" name="Rechteck 20"/>
          <p:cNvSpPr/>
          <p:nvPr/>
        </p:nvSpPr>
        <p:spPr>
          <a:xfrm>
            <a:off x="8249544" y="4649209"/>
            <a:ext cx="3033873" cy="1677578"/>
          </a:xfrm>
          <a:prstGeom prst="rect">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760892665"/>
      </p:ext>
    </p:extLst>
  </p:cSld>
  <p:clrMapOvr>
    <a:masterClrMapping/>
  </p:clrMapOvr>
  <mc:AlternateContent xmlns:mc="http://schemas.openxmlformats.org/markup-compatibility/2006">
    <mc:Choice xmlns:p14="http://schemas.microsoft.com/office/powerpoint/2010/main" Requires="p14">
      <p:transition spd="slow" p14:dur="2000" advTm="103944"/>
    </mc:Choice>
    <mc:Fallback>
      <p:transition spd="slow" advTm="1039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5146" y="0"/>
            <a:ext cx="9144000" cy="2387600"/>
          </a:xfrm>
        </p:spPr>
        <p:txBody>
          <a:bodyPr/>
          <a:lstStyle/>
          <a:p>
            <a:r>
              <a:rPr lang="de-DE" dirty="0" smtClean="0"/>
              <a:t>Programmieren mit Zuständen</a:t>
            </a:r>
            <a:endParaRPr lang="de-DE" dirty="0"/>
          </a:p>
        </p:txBody>
      </p:sp>
      <p:sp>
        <p:nvSpPr>
          <p:cNvPr id="4" name="Textfeld 3"/>
          <p:cNvSpPr txBox="1"/>
          <p:nvPr/>
        </p:nvSpPr>
        <p:spPr>
          <a:xfrm>
            <a:off x="1311564" y="2613891"/>
            <a:ext cx="5339347" cy="2554545"/>
          </a:xfrm>
          <a:prstGeom prst="rect">
            <a:avLst/>
          </a:prstGeom>
          <a:noFill/>
        </p:spPr>
        <p:txBody>
          <a:bodyPr wrap="none" rtlCol="0">
            <a:spAutoFit/>
          </a:bodyPr>
          <a:lstStyle/>
          <a:p>
            <a:pPr marL="342900" indent="-342900">
              <a:buFont typeface="+mj-lt"/>
              <a:buAutoNum type="arabicPeriod"/>
            </a:pPr>
            <a:r>
              <a:rPr lang="de-DE" sz="3200" dirty="0" smtClean="0"/>
              <a:t>Entwurf</a:t>
            </a:r>
          </a:p>
          <a:p>
            <a:pPr marL="342900" indent="-342900">
              <a:buFont typeface="+mj-lt"/>
              <a:buAutoNum type="arabicPeriod"/>
            </a:pPr>
            <a:r>
              <a:rPr lang="de-DE" sz="3200" dirty="0" smtClean="0"/>
              <a:t>Implementierung</a:t>
            </a:r>
          </a:p>
          <a:p>
            <a:pPr marL="342900" indent="-342900">
              <a:buFont typeface="+mj-lt"/>
              <a:buAutoNum type="arabicPeriod"/>
            </a:pPr>
            <a:r>
              <a:rPr lang="de-DE" sz="3200" dirty="0" smtClean="0"/>
              <a:t>Entwurf erweitern</a:t>
            </a:r>
          </a:p>
          <a:p>
            <a:pPr marL="342900" indent="-342900">
              <a:buFont typeface="+mj-lt"/>
              <a:buAutoNum type="arabicPeriod"/>
            </a:pPr>
            <a:r>
              <a:rPr lang="de-DE" sz="3200" dirty="0" smtClean="0"/>
              <a:t>Erweiterung implementieren</a:t>
            </a:r>
          </a:p>
          <a:p>
            <a:pPr marL="342900" indent="-342900">
              <a:buFont typeface="+mj-lt"/>
              <a:buAutoNum type="arabicPeriod"/>
            </a:pPr>
            <a:r>
              <a:rPr lang="de-DE" sz="3200" dirty="0" smtClean="0"/>
              <a:t>usw.</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608952092"/>
      </p:ext>
    </p:extLst>
  </p:cSld>
  <p:clrMapOvr>
    <a:masterClrMapping/>
  </p:clrMapOvr>
  <mc:AlternateContent xmlns:mc="http://schemas.openxmlformats.org/markup-compatibility/2006">
    <mc:Choice xmlns:p14="http://schemas.microsoft.com/office/powerpoint/2010/main" Requires="p14">
      <p:transition spd="slow" p14:dur="2000" advTm="11592"/>
    </mc:Choice>
    <mc:Fallback>
      <p:transition spd="slow" advTm="115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26613790"/>
      </p:ext>
    </p:extLst>
  </p:cSld>
  <p:clrMapOvr>
    <a:masterClrMapping/>
  </p:clrMapOvr>
  <mc:AlternateContent xmlns:mc="http://schemas.openxmlformats.org/markup-compatibility/2006">
    <mc:Choice xmlns:p14="http://schemas.microsoft.com/office/powerpoint/2010/main" Requires="p14">
      <p:transition spd="slow" p14:dur="2000" advTm="64392"/>
    </mc:Choice>
    <mc:Fallback>
      <p:transition spd="slow" advTm="643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pic>
        <p:nvPicPr>
          <p:cNvPr id="5" name="Grafik 4"/>
          <p:cNvPicPr>
            <a:picLocks noChangeAspect="1"/>
          </p:cNvPicPr>
          <p:nvPr/>
        </p:nvPicPr>
        <p:blipFill>
          <a:blip r:embed="rId4"/>
          <a:stretch>
            <a:fillRect/>
          </a:stretch>
        </p:blipFill>
        <p:spPr>
          <a:xfrm>
            <a:off x="2309813" y="397164"/>
            <a:ext cx="7388370" cy="4566267"/>
          </a:xfrm>
          <a:prstGeom prst="rect">
            <a:avLst/>
          </a:prstGeom>
        </p:spPr>
      </p:pic>
      <p:sp>
        <p:nvSpPr>
          <p:cNvPr id="74" name="Pfeil nach oben 73"/>
          <p:cNvSpPr/>
          <p:nvPr/>
        </p:nvSpPr>
        <p:spPr>
          <a:xfrm>
            <a:off x="8397115" y="4913766"/>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p:nvSpPr>
        <p:spPr>
          <a:xfrm>
            <a:off x="8291580" y="4737100"/>
            <a:ext cx="412750" cy="152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Textfeld 110"/>
          <p:cNvSpPr txBox="1"/>
          <p:nvPr/>
        </p:nvSpPr>
        <p:spPr>
          <a:xfrm rot="5400000">
            <a:off x="8199773" y="5297425"/>
            <a:ext cx="651781" cy="369332"/>
          </a:xfrm>
          <a:prstGeom prst="rect">
            <a:avLst/>
          </a:prstGeom>
          <a:noFill/>
        </p:spPr>
        <p:txBody>
          <a:bodyPr wrap="none" rtlCol="0">
            <a:spAutoFit/>
          </a:bodyPr>
          <a:lstStyle/>
          <a:p>
            <a:r>
              <a:rPr lang="de-DE" dirty="0" smtClean="0"/>
              <a:t>PA_1</a:t>
            </a:r>
            <a:endParaRPr lang="de-DE" dirty="0"/>
          </a:p>
        </p:txBody>
      </p:sp>
      <p:sp>
        <p:nvSpPr>
          <p:cNvPr id="113" name="Pfeil nach oben 112"/>
          <p:cNvSpPr/>
          <p:nvPr/>
        </p:nvSpPr>
        <p:spPr>
          <a:xfrm>
            <a:off x="7327900" y="4889500"/>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p:nvSpPr>
        <p:spPr>
          <a:xfrm>
            <a:off x="7226300" y="4432300"/>
            <a:ext cx="412750" cy="457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Textfeld 114"/>
          <p:cNvSpPr txBox="1"/>
          <p:nvPr/>
        </p:nvSpPr>
        <p:spPr>
          <a:xfrm rot="5400000">
            <a:off x="7113134" y="5297425"/>
            <a:ext cx="651781" cy="369332"/>
          </a:xfrm>
          <a:prstGeom prst="rect">
            <a:avLst/>
          </a:prstGeom>
          <a:noFill/>
        </p:spPr>
        <p:txBody>
          <a:bodyPr wrap="none" rtlCol="0">
            <a:spAutoFit/>
          </a:bodyPr>
          <a:lstStyle/>
          <a:p>
            <a:r>
              <a:rPr lang="de-DE" dirty="0" smtClean="0"/>
              <a:t>PA_6</a:t>
            </a:r>
            <a:endParaRPr lang="de-DE" dirty="0"/>
          </a:p>
        </p:txBody>
      </p:sp>
      <p:sp>
        <p:nvSpPr>
          <p:cNvPr id="116" name="Pfeil nach oben 115"/>
          <p:cNvSpPr/>
          <p:nvPr/>
        </p:nvSpPr>
        <p:spPr>
          <a:xfrm>
            <a:off x="7971665" y="4889500"/>
            <a:ext cx="222250" cy="2667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p:nvSpPr>
        <p:spPr>
          <a:xfrm>
            <a:off x="7870065" y="4432300"/>
            <a:ext cx="412750" cy="457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Textfeld 117"/>
          <p:cNvSpPr txBox="1"/>
          <p:nvPr/>
        </p:nvSpPr>
        <p:spPr>
          <a:xfrm rot="5400000">
            <a:off x="7698390" y="5297425"/>
            <a:ext cx="768800" cy="369332"/>
          </a:xfrm>
          <a:prstGeom prst="rect">
            <a:avLst/>
          </a:prstGeom>
          <a:noFill/>
        </p:spPr>
        <p:txBody>
          <a:bodyPr wrap="none" rtlCol="0">
            <a:spAutoFit/>
          </a:bodyPr>
          <a:lstStyle/>
          <a:p>
            <a:r>
              <a:rPr lang="de-DE" dirty="0" smtClean="0"/>
              <a:t>PA_10</a:t>
            </a:r>
            <a:endParaRPr lang="de-DE" dirty="0"/>
          </a:p>
        </p:txBody>
      </p:sp>
      <p:sp>
        <p:nvSpPr>
          <p:cNvPr id="122" name="Textfeld 121"/>
          <p:cNvSpPr txBox="1"/>
          <p:nvPr/>
        </p:nvSpPr>
        <p:spPr>
          <a:xfrm rot="5400000">
            <a:off x="5641721" y="5119182"/>
            <a:ext cx="680833" cy="369332"/>
          </a:xfrm>
          <a:prstGeom prst="rect">
            <a:avLst/>
          </a:prstGeom>
          <a:noFill/>
        </p:spPr>
        <p:txBody>
          <a:bodyPr wrap="square" rtlCol="0">
            <a:spAutoFit/>
          </a:bodyPr>
          <a:lstStyle/>
          <a:p>
            <a:r>
              <a:rPr lang="de-DE" dirty="0" smtClean="0"/>
              <a:t>PB_0</a:t>
            </a:r>
            <a:endParaRPr lang="de-DE" dirty="0"/>
          </a:p>
        </p:txBody>
      </p:sp>
      <p:sp>
        <p:nvSpPr>
          <p:cNvPr id="123" name="Rechteck 122"/>
          <p:cNvSpPr/>
          <p:nvPr/>
        </p:nvSpPr>
        <p:spPr>
          <a:xfrm>
            <a:off x="5878580" y="2683810"/>
            <a:ext cx="179320" cy="3451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Pfeil nach oben 123"/>
          <p:cNvSpPr/>
          <p:nvPr/>
        </p:nvSpPr>
        <p:spPr>
          <a:xfrm>
            <a:off x="5857115" y="3222864"/>
            <a:ext cx="222250" cy="1740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feld 15"/>
          <p:cNvSpPr txBox="1"/>
          <p:nvPr/>
        </p:nvSpPr>
        <p:spPr>
          <a:xfrm rot="5400000">
            <a:off x="3302544" y="5119182"/>
            <a:ext cx="680833" cy="369332"/>
          </a:xfrm>
          <a:prstGeom prst="rect">
            <a:avLst/>
          </a:prstGeom>
          <a:noFill/>
        </p:spPr>
        <p:txBody>
          <a:bodyPr wrap="square" rtlCol="0">
            <a:spAutoFit/>
          </a:bodyPr>
          <a:lstStyle/>
          <a:p>
            <a:r>
              <a:rPr lang="de-DE" dirty="0" smtClean="0"/>
              <a:t>PB_4</a:t>
            </a:r>
            <a:endParaRPr lang="de-DE" dirty="0"/>
          </a:p>
        </p:txBody>
      </p:sp>
      <p:sp>
        <p:nvSpPr>
          <p:cNvPr id="17" name="Rechteck 16"/>
          <p:cNvSpPr/>
          <p:nvPr/>
        </p:nvSpPr>
        <p:spPr>
          <a:xfrm>
            <a:off x="3368633" y="2743465"/>
            <a:ext cx="458993" cy="4793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Pfeil nach oben 17"/>
          <p:cNvSpPr/>
          <p:nvPr/>
        </p:nvSpPr>
        <p:spPr>
          <a:xfrm>
            <a:off x="3517938" y="3222864"/>
            <a:ext cx="222250" cy="17405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5026103" y="2310965"/>
            <a:ext cx="852477" cy="369332"/>
          </a:xfrm>
          <a:prstGeom prst="rect">
            <a:avLst/>
          </a:prstGeom>
          <a:solidFill>
            <a:srgbClr val="FFFF00"/>
          </a:solidFill>
        </p:spPr>
        <p:txBody>
          <a:bodyPr wrap="none" rtlCol="0">
            <a:spAutoFit/>
          </a:bodyPr>
          <a:lstStyle/>
          <a:p>
            <a:r>
              <a:rPr lang="de-DE" dirty="0" smtClean="0">
                <a:solidFill>
                  <a:srgbClr val="FF0000"/>
                </a:solidFill>
              </a:rPr>
              <a:t>Alle off</a:t>
            </a:r>
            <a:endParaRPr lang="de-DE" dirty="0">
              <a:solidFill>
                <a:srgbClr val="FF0000"/>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84820435"/>
      </p:ext>
    </p:extLst>
  </p:cSld>
  <p:clrMapOvr>
    <a:masterClrMapping/>
  </p:clrMapOvr>
  <mc:AlternateContent xmlns:mc="http://schemas.openxmlformats.org/markup-compatibility/2006">
    <mc:Choice xmlns:p14="http://schemas.microsoft.com/office/powerpoint/2010/main" Requires="p14">
      <p:transition spd="slow" p14:dur="2000" advTm="22568"/>
    </mc:Choice>
    <mc:Fallback>
      <p:transition spd="slow" advTm="22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Grafik 112"/>
          <p:cNvPicPr>
            <a:picLocks noChangeAspect="1"/>
          </p:cNvPicPr>
          <p:nvPr/>
        </p:nvPicPr>
        <p:blipFill rotWithShape="1">
          <a:blip r:embed="rId4"/>
          <a:srcRect b="17866"/>
          <a:stretch/>
        </p:blipFill>
        <p:spPr>
          <a:xfrm>
            <a:off x="3391961" y="244355"/>
            <a:ext cx="3776250" cy="1069517"/>
          </a:xfrm>
          <a:prstGeom prst="rect">
            <a:avLst/>
          </a:prstGeom>
        </p:spPr>
      </p:pic>
      <p:sp>
        <p:nvSpPr>
          <p:cNvPr id="2" name="Titel 1"/>
          <p:cNvSpPr>
            <a:spLocks noGrp="1"/>
          </p:cNvSpPr>
          <p:nvPr>
            <p:ph type="ctrTitle"/>
          </p:nvPr>
        </p:nvSpPr>
        <p:spPr>
          <a:xfrm>
            <a:off x="0" y="0"/>
            <a:ext cx="4197354" cy="397164"/>
          </a:xfrm>
        </p:spPr>
        <p:txBody>
          <a:bodyPr>
            <a:normAutofit fontScale="90000"/>
          </a:bodyPr>
          <a:lstStyle/>
          <a:p>
            <a:r>
              <a:rPr lang="de-DE" sz="2400" dirty="0" smtClean="0"/>
              <a:t>Programmieren mit Zuständen</a:t>
            </a:r>
            <a:endParaRPr lang="de-DE" sz="2400" dirty="0"/>
          </a:p>
        </p:txBody>
      </p:sp>
      <p:grpSp>
        <p:nvGrpSpPr>
          <p:cNvPr id="112" name="Gruppieren 111"/>
          <p:cNvGrpSpPr/>
          <p:nvPr/>
        </p:nvGrpSpPr>
        <p:grpSpPr>
          <a:xfrm>
            <a:off x="157367" y="1315661"/>
            <a:ext cx="6827319" cy="4260335"/>
            <a:chOff x="545295" y="1306425"/>
            <a:chExt cx="6827319" cy="4260335"/>
          </a:xfrm>
        </p:grpSpPr>
        <p:sp>
          <p:nvSpPr>
            <p:cNvPr id="6" name="Ellipse 5">
              <a:extLst>
                <a:ext uri="{FF2B5EF4-FFF2-40B4-BE49-F238E27FC236}">
                  <a16:creationId xmlns="" xmlns:a16="http://schemas.microsoft.com/office/drawing/2014/main" id="{C38E57E4-B7B9-445F-AD04-1F85A0B764A1}"/>
                </a:ext>
              </a:extLst>
            </p:cNvPr>
            <p:cNvSpPr/>
            <p:nvPr/>
          </p:nvSpPr>
          <p:spPr>
            <a:xfrm>
              <a:off x="1288813"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M</a:t>
              </a:r>
            </a:p>
          </p:txBody>
        </p:sp>
        <p:sp>
          <p:nvSpPr>
            <p:cNvPr id="7" name="Ellipse 6">
              <a:extLst>
                <a:ext uri="{FF2B5EF4-FFF2-40B4-BE49-F238E27FC236}">
                  <a16:creationId xmlns="" xmlns:a16="http://schemas.microsoft.com/office/drawing/2014/main" id="{611F010F-92AC-4DC5-8953-A6AD1CD83004}"/>
                </a:ext>
              </a:extLst>
            </p:cNvPr>
            <p:cNvSpPr/>
            <p:nvPr/>
          </p:nvSpPr>
          <p:spPr>
            <a:xfrm>
              <a:off x="5494394" y="2634282"/>
              <a:ext cx="244985" cy="25700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cxnSp>
          <p:nvCxnSpPr>
            <p:cNvPr id="8" name="Gerader Verbinder 7">
              <a:extLst>
                <a:ext uri="{FF2B5EF4-FFF2-40B4-BE49-F238E27FC236}">
                  <a16:creationId xmlns="" xmlns:a16="http://schemas.microsoft.com/office/drawing/2014/main" id="{52094D7B-4E83-46E4-87AB-2E156D5B5ABD}"/>
                </a:ext>
              </a:extLst>
            </p:cNvPr>
            <p:cNvCxnSpPr>
              <a:cxnSpLocks/>
              <a:stCxn id="6" idx="0"/>
              <a:endCxn id="7" idx="0"/>
            </p:cNvCxnSpPr>
            <p:nvPr/>
          </p:nvCxnSpPr>
          <p:spPr>
            <a:xfrm>
              <a:off x="1411306" y="2634282"/>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 xmlns:a16="http://schemas.microsoft.com/office/drawing/2014/main" id="{02F32994-C634-4B54-97E8-7F700F72B724}"/>
                </a:ext>
              </a:extLst>
            </p:cNvPr>
            <p:cNvCxnSpPr>
              <a:cxnSpLocks/>
              <a:stCxn id="6" idx="4"/>
              <a:endCxn id="7" idx="4"/>
            </p:cNvCxnSpPr>
            <p:nvPr/>
          </p:nvCxnSpPr>
          <p:spPr>
            <a:xfrm>
              <a:off x="1411306" y="2891287"/>
              <a:ext cx="4205581"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hteck 9">
              <a:extLst>
                <a:ext uri="{FF2B5EF4-FFF2-40B4-BE49-F238E27FC236}">
                  <a16:creationId xmlns="" xmlns:a16="http://schemas.microsoft.com/office/drawing/2014/main" id="{E6B19BE7-1E69-4930-8630-E13AE2BA8435}"/>
                </a:ext>
              </a:extLst>
            </p:cNvPr>
            <p:cNvSpPr/>
            <p:nvPr/>
          </p:nvSpPr>
          <p:spPr>
            <a:xfrm>
              <a:off x="3126203" y="1974615"/>
              <a:ext cx="1715002" cy="160201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Trocknungskammer</a:t>
              </a:r>
            </a:p>
          </p:txBody>
        </p:sp>
        <p:sp>
          <p:nvSpPr>
            <p:cNvPr id="11" name="Ellipse 10">
              <a:extLst>
                <a:ext uri="{FF2B5EF4-FFF2-40B4-BE49-F238E27FC236}">
                  <a16:creationId xmlns="" xmlns:a16="http://schemas.microsoft.com/office/drawing/2014/main" id="{7B309DD2-98D2-4BD2-AD2B-C448186C43AA}"/>
                </a:ext>
              </a:extLst>
            </p:cNvPr>
            <p:cNvSpPr/>
            <p:nvPr/>
          </p:nvSpPr>
          <p:spPr>
            <a:xfrm>
              <a:off x="2636229"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2" name="Ellipse 11">
              <a:extLst>
                <a:ext uri="{FF2B5EF4-FFF2-40B4-BE49-F238E27FC236}">
                  <a16:creationId xmlns="" xmlns:a16="http://schemas.microsoft.com/office/drawing/2014/main" id="{D73E58E8-2ADB-4832-A16A-62418C02839E}"/>
                </a:ext>
              </a:extLst>
            </p:cNvPr>
            <p:cNvSpPr/>
            <p:nvPr/>
          </p:nvSpPr>
          <p:spPr>
            <a:xfrm>
              <a:off x="2842267" y="3271046"/>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3" name="Ellipse 12">
              <a:extLst>
                <a:ext uri="{FF2B5EF4-FFF2-40B4-BE49-F238E27FC236}">
                  <a16:creationId xmlns="" xmlns:a16="http://schemas.microsoft.com/office/drawing/2014/main" id="{E9B42F2C-0BAF-4D2B-A246-AB60748B2789}"/>
                </a:ext>
              </a:extLst>
            </p:cNvPr>
            <p:cNvSpPr/>
            <p:nvPr/>
          </p:nvSpPr>
          <p:spPr>
            <a:xfrm rot="2700000">
              <a:off x="2664694" y="3201253"/>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4" name="Rechteck 13">
              <a:extLst>
                <a:ext uri="{FF2B5EF4-FFF2-40B4-BE49-F238E27FC236}">
                  <a16:creationId xmlns="" xmlns:a16="http://schemas.microsoft.com/office/drawing/2014/main" id="{E91AE5F1-B565-4964-913B-E24EE264719F}"/>
                </a:ext>
              </a:extLst>
            </p:cNvPr>
            <p:cNvSpPr/>
            <p:nvPr/>
          </p:nvSpPr>
          <p:spPr>
            <a:xfrm>
              <a:off x="2595401" y="3019851"/>
              <a:ext cx="530742" cy="55678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15" name="Ellipse 14">
              <a:extLst>
                <a:ext uri="{FF2B5EF4-FFF2-40B4-BE49-F238E27FC236}">
                  <a16:creationId xmlns="" xmlns:a16="http://schemas.microsoft.com/office/drawing/2014/main" id="{7D07C230-CE70-4971-86A8-CE78D0FB6F1A}"/>
                </a:ext>
              </a:extLst>
            </p:cNvPr>
            <p:cNvSpPr/>
            <p:nvPr/>
          </p:nvSpPr>
          <p:spPr>
            <a:xfrm>
              <a:off x="2636232" y="3062685"/>
              <a:ext cx="449090" cy="471123"/>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6" name="Ellipse 15">
              <a:extLst>
                <a:ext uri="{FF2B5EF4-FFF2-40B4-BE49-F238E27FC236}">
                  <a16:creationId xmlns="" xmlns:a16="http://schemas.microsoft.com/office/drawing/2014/main" id="{A931EADA-FA16-4FEB-AD16-CD3DF4989BC4}"/>
                </a:ext>
              </a:extLst>
            </p:cNvPr>
            <p:cNvSpPr/>
            <p:nvPr/>
          </p:nvSpPr>
          <p:spPr>
            <a:xfrm rot="5400000">
              <a:off x="2735255" y="3165147"/>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7" name="Ellipse 16">
              <a:extLst>
                <a:ext uri="{FF2B5EF4-FFF2-40B4-BE49-F238E27FC236}">
                  <a16:creationId xmlns="" xmlns:a16="http://schemas.microsoft.com/office/drawing/2014/main" id="{369032A6-1B68-4169-9518-A600981D295E}"/>
                </a:ext>
              </a:extLst>
            </p:cNvPr>
            <p:cNvSpPr/>
            <p:nvPr/>
          </p:nvSpPr>
          <p:spPr>
            <a:xfrm rot="8100000">
              <a:off x="2814259" y="3199980"/>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8" name="Ellipse 17">
              <a:extLst>
                <a:ext uri="{FF2B5EF4-FFF2-40B4-BE49-F238E27FC236}">
                  <a16:creationId xmlns="" xmlns:a16="http://schemas.microsoft.com/office/drawing/2014/main" id="{0B7F977A-DCFB-48E8-A3F7-543634FCE7DD}"/>
                </a:ext>
              </a:extLst>
            </p:cNvPr>
            <p:cNvSpPr/>
            <p:nvPr/>
          </p:nvSpPr>
          <p:spPr>
            <a:xfrm rot="8100000">
              <a:off x="2669143" y="3349605"/>
              <a:ext cx="244992" cy="5439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19" name="Ellipse 18">
              <a:extLst>
                <a:ext uri="{FF2B5EF4-FFF2-40B4-BE49-F238E27FC236}">
                  <a16:creationId xmlns="" xmlns:a16="http://schemas.microsoft.com/office/drawing/2014/main" id="{11D3EE1E-DB5C-4979-91A6-9ED698BDB3BE}"/>
                </a:ext>
              </a:extLst>
            </p:cNvPr>
            <p:cNvSpPr/>
            <p:nvPr/>
          </p:nvSpPr>
          <p:spPr>
            <a:xfrm rot="5400000">
              <a:off x="2733412" y="3380245"/>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0" name="Ellipse 19">
              <a:extLst>
                <a:ext uri="{FF2B5EF4-FFF2-40B4-BE49-F238E27FC236}">
                  <a16:creationId xmlns="" xmlns:a16="http://schemas.microsoft.com/office/drawing/2014/main" id="{3F0D9130-6EDE-4E7F-AAAF-25DB22FBAF7A}"/>
                </a:ext>
              </a:extLst>
            </p:cNvPr>
            <p:cNvSpPr/>
            <p:nvPr/>
          </p:nvSpPr>
          <p:spPr>
            <a:xfrm rot="2700000">
              <a:off x="2809496" y="3348249"/>
              <a:ext cx="257012" cy="5184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1" name="Ellipse 20">
              <a:extLst>
                <a:ext uri="{FF2B5EF4-FFF2-40B4-BE49-F238E27FC236}">
                  <a16:creationId xmlns="" xmlns:a16="http://schemas.microsoft.com/office/drawing/2014/main" id="{CEC19798-4C2C-4242-BED6-A1EDDCE78966}"/>
                </a:ext>
              </a:extLst>
            </p:cNvPr>
            <p:cNvSpPr/>
            <p:nvPr/>
          </p:nvSpPr>
          <p:spPr>
            <a:xfrm>
              <a:off x="2822385" y="3255726"/>
              <a:ext cx="81653" cy="85659"/>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100" dirty="0">
                <a:solidFill>
                  <a:schemeClr val="tx1"/>
                </a:solidFill>
              </a:endParaRPr>
            </a:p>
          </p:txBody>
        </p:sp>
        <p:sp>
          <p:nvSpPr>
            <p:cNvPr id="22" name="Rechteck 21">
              <a:extLst>
                <a:ext uri="{FF2B5EF4-FFF2-40B4-BE49-F238E27FC236}">
                  <a16:creationId xmlns="" xmlns:a16="http://schemas.microsoft.com/office/drawing/2014/main" id="{7C8EF3CA-CA88-4EFA-B675-A92309E21CD4}"/>
                </a:ext>
              </a:extLst>
            </p:cNvPr>
            <p:cNvSpPr/>
            <p:nvPr/>
          </p:nvSpPr>
          <p:spPr>
            <a:xfrm>
              <a:off x="2595401" y="3624584"/>
              <a:ext cx="530742" cy="3090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Lüfter</a:t>
              </a:r>
            </a:p>
            <a:p>
              <a:pPr algn="ctr">
                <a:lnSpc>
                  <a:spcPct val="70000"/>
                </a:lnSpc>
              </a:pPr>
              <a:r>
                <a:rPr lang="de-DE" sz="1100" dirty="0" smtClean="0">
                  <a:solidFill>
                    <a:schemeClr val="tx1"/>
                  </a:solidFill>
                </a:rPr>
                <a:t>PC_1</a:t>
              </a:r>
              <a:endParaRPr lang="de-DE" sz="1100" dirty="0">
                <a:solidFill>
                  <a:schemeClr val="tx1"/>
                </a:solidFill>
              </a:endParaRPr>
            </a:p>
          </p:txBody>
        </p:sp>
        <p:cxnSp>
          <p:nvCxnSpPr>
            <p:cNvPr id="23" name="Gerader Verbinder 22">
              <a:extLst>
                <a:ext uri="{FF2B5EF4-FFF2-40B4-BE49-F238E27FC236}">
                  <a16:creationId xmlns="" xmlns:a16="http://schemas.microsoft.com/office/drawing/2014/main" id="{1B1AA8BD-62D4-41F6-8AF7-C11CFECF13A7}"/>
                </a:ext>
              </a:extLst>
            </p:cNvPr>
            <p:cNvCxnSpPr>
              <a:cxnSpLocks/>
            </p:cNvCxnSpPr>
            <p:nvPr/>
          </p:nvCxnSpPr>
          <p:spPr>
            <a:xfrm>
              <a:off x="1533798" y="2462946"/>
              <a:ext cx="3266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 xmlns:a16="http://schemas.microsoft.com/office/drawing/2014/main" id="{FE43D3DE-1FD7-4731-9734-33D8649FDB58}"/>
                </a:ext>
              </a:extLst>
            </p:cNvPr>
            <p:cNvCxnSpPr>
              <a:cxnSpLocks/>
            </p:cNvCxnSpPr>
            <p:nvPr/>
          </p:nvCxnSpPr>
          <p:spPr>
            <a:xfrm flipH="1" flipV="1">
              <a:off x="1533816" y="2205969"/>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 xmlns:a16="http://schemas.microsoft.com/office/drawing/2014/main" id="{7A2BC833-C78B-4FBA-A211-D59558927B52}"/>
                </a:ext>
              </a:extLst>
            </p:cNvPr>
            <p:cNvCxnSpPr>
              <a:cxnSpLocks/>
            </p:cNvCxnSpPr>
            <p:nvPr/>
          </p:nvCxnSpPr>
          <p:spPr>
            <a:xfrm flipV="1">
              <a:off x="1860445" y="2205941"/>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 xmlns:a16="http://schemas.microsoft.com/office/drawing/2014/main" id="{373C34D5-7A25-4DD5-AF9A-A62B14466FBE}"/>
                </a:ext>
              </a:extLst>
            </p:cNvPr>
            <p:cNvCxnSpPr>
              <a:cxnSpLocks/>
            </p:cNvCxnSpPr>
            <p:nvPr/>
          </p:nvCxnSpPr>
          <p:spPr>
            <a:xfrm flipV="1">
              <a:off x="1533798" y="1477841"/>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 xmlns:a16="http://schemas.microsoft.com/office/drawing/2014/main" id="{A41BA1E1-23EF-4895-9374-C4F3652C47BD}"/>
                </a:ext>
              </a:extLst>
            </p:cNvPr>
            <p:cNvCxnSpPr>
              <a:cxnSpLocks/>
            </p:cNvCxnSpPr>
            <p:nvPr/>
          </p:nvCxnSpPr>
          <p:spPr>
            <a:xfrm flipV="1">
              <a:off x="2023769" y="1477760"/>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hteck 27">
              <a:extLst>
                <a:ext uri="{FF2B5EF4-FFF2-40B4-BE49-F238E27FC236}">
                  <a16:creationId xmlns="" xmlns:a16="http://schemas.microsoft.com/office/drawing/2014/main" id="{B07AB6AC-4AF5-4A01-8BF0-7DBE836E8DB9}"/>
                </a:ext>
              </a:extLst>
            </p:cNvPr>
            <p:cNvSpPr/>
            <p:nvPr/>
          </p:nvSpPr>
          <p:spPr>
            <a:xfrm>
              <a:off x="1533853" y="1503464"/>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1</a:t>
              </a:r>
            </a:p>
          </p:txBody>
        </p:sp>
        <p:sp>
          <p:nvSpPr>
            <p:cNvPr id="29" name="Rechteck 28">
              <a:extLst>
                <a:ext uri="{FF2B5EF4-FFF2-40B4-BE49-F238E27FC236}">
                  <a16:creationId xmlns="" xmlns:a16="http://schemas.microsoft.com/office/drawing/2014/main" id="{511CE3B3-9473-4BCF-BB49-9B4F6E389992}"/>
                </a:ext>
              </a:extLst>
            </p:cNvPr>
            <p:cNvSpPr/>
            <p:nvPr/>
          </p:nvSpPr>
          <p:spPr>
            <a:xfrm>
              <a:off x="962166" y="2291580"/>
              <a:ext cx="612387" cy="32191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Schieber</a:t>
              </a:r>
            </a:p>
            <a:p>
              <a:pPr algn="ctr">
                <a:lnSpc>
                  <a:spcPct val="70000"/>
                </a:lnSpc>
              </a:pPr>
              <a:r>
                <a:rPr lang="de-DE" sz="1100" dirty="0" smtClean="0">
                  <a:solidFill>
                    <a:schemeClr val="tx1"/>
                  </a:solidFill>
                </a:rPr>
                <a:t>PC_3</a:t>
              </a:r>
              <a:endParaRPr lang="de-DE" sz="1100" dirty="0">
                <a:solidFill>
                  <a:schemeClr val="tx1"/>
                </a:solidFill>
              </a:endParaRPr>
            </a:p>
          </p:txBody>
        </p:sp>
        <p:sp>
          <p:nvSpPr>
            <p:cNvPr id="30" name="Rechteck 29">
              <a:extLst>
                <a:ext uri="{FF2B5EF4-FFF2-40B4-BE49-F238E27FC236}">
                  <a16:creationId xmlns="" xmlns:a16="http://schemas.microsoft.com/office/drawing/2014/main" id="{99DEF69F-9ABC-4CBE-8867-0BBF9ED35AB3}"/>
                </a:ext>
              </a:extLst>
            </p:cNvPr>
            <p:cNvSpPr/>
            <p:nvPr/>
          </p:nvSpPr>
          <p:spPr>
            <a:xfrm rot="1986438">
              <a:off x="1878040" y="2278651"/>
              <a:ext cx="122479" cy="64244"/>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1" name="Rechteck 30">
              <a:extLst>
                <a:ext uri="{FF2B5EF4-FFF2-40B4-BE49-F238E27FC236}">
                  <a16:creationId xmlns="" xmlns:a16="http://schemas.microsoft.com/office/drawing/2014/main" id="{AF3E8042-0815-4347-9138-2ADFA6053EAD}"/>
                </a:ext>
              </a:extLst>
            </p:cNvPr>
            <p:cNvSpPr/>
            <p:nvPr/>
          </p:nvSpPr>
          <p:spPr>
            <a:xfrm rot="5400000">
              <a:off x="5633465" y="2511659"/>
              <a:ext cx="128488" cy="81653"/>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endParaRPr lang="de-DE" sz="1100" dirty="0">
                <a:solidFill>
                  <a:schemeClr val="tx1"/>
                </a:solidFill>
              </a:endParaRPr>
            </a:p>
          </p:txBody>
        </p:sp>
        <p:sp>
          <p:nvSpPr>
            <p:cNvPr id="32" name="Rechteck 31">
              <a:extLst>
                <a:ext uri="{FF2B5EF4-FFF2-40B4-BE49-F238E27FC236}">
                  <a16:creationId xmlns="" xmlns:a16="http://schemas.microsoft.com/office/drawing/2014/main" id="{AD7EDF65-7C41-45A0-9489-C377F8E6CB44}"/>
                </a:ext>
              </a:extLst>
            </p:cNvPr>
            <p:cNvSpPr/>
            <p:nvPr/>
          </p:nvSpPr>
          <p:spPr>
            <a:xfrm>
              <a:off x="5086791" y="2312312"/>
              <a:ext cx="1264847"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Lichtschranke </a:t>
              </a:r>
              <a:r>
                <a:rPr lang="de-DE" sz="1100" dirty="0" smtClean="0">
                  <a:solidFill>
                    <a:schemeClr val="tx1"/>
                  </a:solidFill>
                </a:rPr>
                <a:t>PB_0</a:t>
              </a:r>
              <a:endParaRPr lang="de-DE" sz="1100" dirty="0">
                <a:solidFill>
                  <a:schemeClr val="tx1"/>
                </a:solidFill>
              </a:endParaRPr>
            </a:p>
          </p:txBody>
        </p:sp>
        <p:sp>
          <p:nvSpPr>
            <p:cNvPr id="33" name="Ellipse 32">
              <a:extLst>
                <a:ext uri="{FF2B5EF4-FFF2-40B4-BE49-F238E27FC236}">
                  <a16:creationId xmlns="" xmlns:a16="http://schemas.microsoft.com/office/drawing/2014/main" id="{44B2751D-860D-4252-B3D6-CE87D0EA1BDC}"/>
                </a:ext>
              </a:extLst>
            </p:cNvPr>
            <p:cNvSpPr/>
            <p:nvPr/>
          </p:nvSpPr>
          <p:spPr>
            <a:xfrm>
              <a:off x="5739379" y="3448150"/>
              <a:ext cx="163305" cy="171318"/>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sz="1100" dirty="0">
                  <a:solidFill>
                    <a:schemeClr val="tx1"/>
                  </a:solidFill>
                </a:rPr>
                <a:t>P</a:t>
              </a:r>
            </a:p>
          </p:txBody>
        </p:sp>
        <p:sp>
          <p:nvSpPr>
            <p:cNvPr id="34" name="Rechteck 33">
              <a:extLst>
                <a:ext uri="{FF2B5EF4-FFF2-40B4-BE49-F238E27FC236}">
                  <a16:creationId xmlns="" xmlns:a16="http://schemas.microsoft.com/office/drawing/2014/main" id="{26B92199-D4F7-400D-B6B3-E242BB070414}"/>
                </a:ext>
              </a:extLst>
            </p:cNvPr>
            <p:cNvSpPr/>
            <p:nvPr/>
          </p:nvSpPr>
          <p:spPr>
            <a:xfrm>
              <a:off x="5249458" y="3448106"/>
              <a:ext cx="489916" cy="3461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Pumpe</a:t>
              </a:r>
            </a:p>
            <a:p>
              <a:pPr algn="ctr">
                <a:lnSpc>
                  <a:spcPct val="70000"/>
                </a:lnSpc>
              </a:pPr>
              <a:r>
                <a:rPr lang="de-DE" sz="1100" dirty="0" smtClean="0">
                  <a:solidFill>
                    <a:schemeClr val="tx1"/>
                  </a:solidFill>
                </a:rPr>
                <a:t>PC_0</a:t>
              </a:r>
              <a:endParaRPr lang="de-DE" sz="1100" dirty="0">
                <a:solidFill>
                  <a:schemeClr val="tx1"/>
                </a:solidFill>
              </a:endParaRPr>
            </a:p>
          </p:txBody>
        </p:sp>
        <p:cxnSp>
          <p:nvCxnSpPr>
            <p:cNvPr id="35" name="Gerader Verbinder 34">
              <a:extLst>
                <a:ext uri="{FF2B5EF4-FFF2-40B4-BE49-F238E27FC236}">
                  <a16:creationId xmlns="" xmlns:a16="http://schemas.microsoft.com/office/drawing/2014/main" id="{EE565276-C0FF-409D-AFF4-C2C522BBCB87}"/>
                </a:ext>
              </a:extLst>
            </p:cNvPr>
            <p:cNvCxnSpPr>
              <a:cxnSpLocks/>
            </p:cNvCxnSpPr>
            <p:nvPr/>
          </p:nvCxnSpPr>
          <p:spPr>
            <a:xfrm flipH="1" flipV="1">
              <a:off x="5616895"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 xmlns:a16="http://schemas.microsoft.com/office/drawing/2014/main" id="{87CA9DC4-B826-423E-88B3-787B1075120B}"/>
                </a:ext>
              </a:extLst>
            </p:cNvPr>
            <p:cNvCxnSpPr>
              <a:cxnSpLocks/>
            </p:cNvCxnSpPr>
            <p:nvPr/>
          </p:nvCxnSpPr>
          <p:spPr>
            <a:xfrm flipH="1" flipV="1">
              <a:off x="5739324" y="3276749"/>
              <a:ext cx="54" cy="257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 xmlns:a16="http://schemas.microsoft.com/office/drawing/2014/main" id="{D392ECFD-48D3-4EE5-92FB-06EEE0239B86}"/>
                </a:ext>
              </a:extLst>
            </p:cNvPr>
            <p:cNvCxnSpPr>
              <a:cxnSpLocks/>
            </p:cNvCxnSpPr>
            <p:nvPr/>
          </p:nvCxnSpPr>
          <p:spPr>
            <a:xfrm flipH="1" flipV="1">
              <a:off x="5902702" y="3278271"/>
              <a:ext cx="0"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 xmlns:a16="http://schemas.microsoft.com/office/drawing/2014/main" id="{5009F4C4-F894-4337-9841-E84D6FAB9E8D}"/>
                </a:ext>
              </a:extLst>
            </p:cNvPr>
            <p:cNvCxnSpPr>
              <a:cxnSpLocks/>
            </p:cNvCxnSpPr>
            <p:nvPr/>
          </p:nvCxnSpPr>
          <p:spPr>
            <a:xfrm flipV="1">
              <a:off x="5902702" y="3062624"/>
              <a:ext cx="122479" cy="21414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 xmlns:a16="http://schemas.microsoft.com/office/drawing/2014/main" id="{DE3A2446-5942-4E24-A5FA-E24DE82C3CE1}"/>
                </a:ext>
              </a:extLst>
            </p:cNvPr>
            <p:cNvCxnSpPr>
              <a:cxnSpLocks/>
            </p:cNvCxnSpPr>
            <p:nvPr/>
          </p:nvCxnSpPr>
          <p:spPr>
            <a:xfrm>
              <a:off x="7043364" y="2719950"/>
              <a:ext cx="1633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 xmlns:a16="http://schemas.microsoft.com/office/drawing/2014/main" id="{5E96BA83-2D64-44D5-9F79-B26A21F16B89}"/>
                </a:ext>
              </a:extLst>
            </p:cNvPr>
            <p:cNvCxnSpPr>
              <a:cxnSpLocks/>
            </p:cNvCxnSpPr>
            <p:nvPr/>
          </p:nvCxnSpPr>
          <p:spPr>
            <a:xfrm flipH="1" flipV="1">
              <a:off x="6882662" y="2462974"/>
              <a:ext cx="163305" cy="2569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 xmlns:a16="http://schemas.microsoft.com/office/drawing/2014/main" id="{910B0D85-4D81-4527-9511-61109FA66F02}"/>
                </a:ext>
              </a:extLst>
            </p:cNvPr>
            <p:cNvCxnSpPr>
              <a:cxnSpLocks/>
            </p:cNvCxnSpPr>
            <p:nvPr/>
          </p:nvCxnSpPr>
          <p:spPr>
            <a:xfrm flipV="1">
              <a:off x="7209290" y="2462946"/>
              <a:ext cx="163305" cy="25700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Gerader Verbinder 41">
              <a:extLst>
                <a:ext uri="{FF2B5EF4-FFF2-40B4-BE49-F238E27FC236}">
                  <a16:creationId xmlns="" xmlns:a16="http://schemas.microsoft.com/office/drawing/2014/main" id="{7E82AC2F-28C9-4390-94CC-B54C3A44DBF6}"/>
                </a:ext>
              </a:extLst>
            </p:cNvPr>
            <p:cNvCxnSpPr>
              <a:cxnSpLocks/>
            </p:cNvCxnSpPr>
            <p:nvPr/>
          </p:nvCxnSpPr>
          <p:spPr>
            <a:xfrm flipV="1">
              <a:off x="6882643" y="1734846"/>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 xmlns:a16="http://schemas.microsoft.com/office/drawing/2014/main" id="{08828F96-4902-41C2-8C69-3789004D985A}"/>
                </a:ext>
              </a:extLst>
            </p:cNvPr>
            <p:cNvCxnSpPr>
              <a:cxnSpLocks/>
            </p:cNvCxnSpPr>
            <p:nvPr/>
          </p:nvCxnSpPr>
          <p:spPr>
            <a:xfrm flipV="1">
              <a:off x="7372614" y="1734765"/>
              <a:ext cx="0" cy="72809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hteck 43">
              <a:extLst>
                <a:ext uri="{FF2B5EF4-FFF2-40B4-BE49-F238E27FC236}">
                  <a16:creationId xmlns="" xmlns:a16="http://schemas.microsoft.com/office/drawing/2014/main" id="{139FC78B-B486-491F-99E4-E56D1631F065}"/>
                </a:ext>
              </a:extLst>
            </p:cNvPr>
            <p:cNvSpPr/>
            <p:nvPr/>
          </p:nvSpPr>
          <p:spPr>
            <a:xfrm>
              <a:off x="6882698" y="1760469"/>
              <a:ext cx="489916"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Silo 2</a:t>
              </a:r>
            </a:p>
          </p:txBody>
        </p:sp>
        <p:cxnSp>
          <p:nvCxnSpPr>
            <p:cNvPr id="45" name="Gerader Verbinder 44">
              <a:extLst>
                <a:ext uri="{FF2B5EF4-FFF2-40B4-BE49-F238E27FC236}">
                  <a16:creationId xmlns="" xmlns:a16="http://schemas.microsoft.com/office/drawing/2014/main" id="{55236943-2D98-4028-BE83-7DABFBDCB860}"/>
                </a:ext>
              </a:extLst>
            </p:cNvPr>
            <p:cNvCxnSpPr>
              <a:cxnSpLocks/>
            </p:cNvCxnSpPr>
            <p:nvPr/>
          </p:nvCxnSpPr>
          <p:spPr>
            <a:xfrm flipH="1" flipV="1">
              <a:off x="6392673"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Gerader Verbinder 45">
              <a:extLst>
                <a:ext uri="{FF2B5EF4-FFF2-40B4-BE49-F238E27FC236}">
                  <a16:creationId xmlns="" xmlns:a16="http://schemas.microsoft.com/office/drawing/2014/main" id="{00932FF5-4BB5-4750-B016-3BEFE17126D5}"/>
                </a:ext>
              </a:extLst>
            </p:cNvPr>
            <p:cNvCxnSpPr>
              <a:cxnSpLocks/>
            </p:cNvCxnSpPr>
            <p:nvPr/>
          </p:nvCxnSpPr>
          <p:spPr>
            <a:xfrm flipH="1" flipV="1">
              <a:off x="6555996" y="1734765"/>
              <a:ext cx="101" cy="17990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Bogen 46">
              <a:extLst>
                <a:ext uri="{FF2B5EF4-FFF2-40B4-BE49-F238E27FC236}">
                  <a16:creationId xmlns="" xmlns:a16="http://schemas.microsoft.com/office/drawing/2014/main" id="{7B56C605-C240-44F5-9BD8-5799389C295C}"/>
                </a:ext>
              </a:extLst>
            </p:cNvPr>
            <p:cNvSpPr/>
            <p:nvPr/>
          </p:nvSpPr>
          <p:spPr>
            <a:xfrm>
              <a:off x="5902757" y="3276851"/>
              <a:ext cx="489916" cy="513953"/>
            </a:xfrm>
            <a:prstGeom prst="arc">
              <a:avLst>
                <a:gd name="adj1" fmla="val 97647"/>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8" name="Bogen 47">
              <a:extLst>
                <a:ext uri="{FF2B5EF4-FFF2-40B4-BE49-F238E27FC236}">
                  <a16:creationId xmlns="" xmlns:a16="http://schemas.microsoft.com/office/drawing/2014/main" id="{96C4AA8C-B0AC-45CD-ACAE-50C96B20A6AB}"/>
                </a:ext>
              </a:extLst>
            </p:cNvPr>
            <p:cNvSpPr/>
            <p:nvPr/>
          </p:nvSpPr>
          <p:spPr>
            <a:xfrm>
              <a:off x="5739379" y="3105553"/>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9" name="Bogen 48">
              <a:extLst>
                <a:ext uri="{FF2B5EF4-FFF2-40B4-BE49-F238E27FC236}">
                  <a16:creationId xmlns="" xmlns:a16="http://schemas.microsoft.com/office/drawing/2014/main" id="{A1350550-26F9-4A93-9A30-46B81C521118}"/>
                </a:ext>
              </a:extLst>
            </p:cNvPr>
            <p:cNvSpPr/>
            <p:nvPr/>
          </p:nvSpPr>
          <p:spPr>
            <a:xfrm rot="10800000">
              <a:off x="6555998" y="1477762"/>
              <a:ext cx="489916" cy="513953"/>
            </a:xfrm>
            <a:prstGeom prst="arc">
              <a:avLst>
                <a:gd name="adj1" fmla="val 21394183"/>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0" name="Bogen 49">
              <a:extLst>
                <a:ext uri="{FF2B5EF4-FFF2-40B4-BE49-F238E27FC236}">
                  <a16:creationId xmlns="" xmlns:a16="http://schemas.microsoft.com/office/drawing/2014/main" id="{C709ACB1-5B55-4F2D-B771-46141301394F}"/>
                </a:ext>
              </a:extLst>
            </p:cNvPr>
            <p:cNvSpPr/>
            <p:nvPr/>
          </p:nvSpPr>
          <p:spPr>
            <a:xfrm rot="10800000">
              <a:off x="6392674" y="1306425"/>
              <a:ext cx="816527" cy="856588"/>
            </a:xfrm>
            <a:prstGeom prst="arc">
              <a:avLst>
                <a:gd name="adj1" fmla="val 27328"/>
                <a:gd name="adj2" fmla="val 10794301"/>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1" name="Rechteck 50">
              <a:extLst>
                <a:ext uri="{FF2B5EF4-FFF2-40B4-BE49-F238E27FC236}">
                  <a16:creationId xmlns="" xmlns:a16="http://schemas.microsoft.com/office/drawing/2014/main" id="{400D5D45-1290-4467-98B0-CDC956A5C356}"/>
                </a:ext>
              </a:extLst>
            </p:cNvPr>
            <p:cNvSpPr/>
            <p:nvPr/>
          </p:nvSpPr>
          <p:spPr>
            <a:xfrm rot="16200000">
              <a:off x="6264328" y="2745363"/>
              <a:ext cx="385464" cy="16330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Rohr</a:t>
              </a:r>
            </a:p>
          </p:txBody>
        </p:sp>
        <p:sp>
          <p:nvSpPr>
            <p:cNvPr id="52" name="Rechteck 51">
              <a:extLst>
                <a:ext uri="{FF2B5EF4-FFF2-40B4-BE49-F238E27FC236}">
                  <a16:creationId xmlns="" xmlns:a16="http://schemas.microsoft.com/office/drawing/2014/main" id="{6B3CD9E1-D8EA-448A-8B58-FAB075FF37F8}"/>
                </a:ext>
              </a:extLst>
            </p:cNvPr>
            <p:cNvSpPr/>
            <p:nvPr/>
          </p:nvSpPr>
          <p:spPr>
            <a:xfrm>
              <a:off x="1539083" y="2666733"/>
              <a:ext cx="840314" cy="17131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Förderband</a:t>
              </a:r>
            </a:p>
          </p:txBody>
        </p:sp>
        <p:sp>
          <p:nvSpPr>
            <p:cNvPr id="53" name="Bogen 52">
              <a:extLst>
                <a:ext uri="{FF2B5EF4-FFF2-40B4-BE49-F238E27FC236}">
                  <a16:creationId xmlns="" xmlns:a16="http://schemas.microsoft.com/office/drawing/2014/main" id="{02C2E7C4-9FBD-4A21-A0C1-4E6135A8E298}"/>
                </a:ext>
              </a:extLst>
            </p:cNvPr>
            <p:cNvSpPr/>
            <p:nvPr/>
          </p:nvSpPr>
          <p:spPr>
            <a:xfrm>
              <a:off x="2146260" y="2891287"/>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4" name="Bogen 53">
              <a:extLst>
                <a:ext uri="{FF2B5EF4-FFF2-40B4-BE49-F238E27FC236}">
                  <a16:creationId xmlns="" xmlns:a16="http://schemas.microsoft.com/office/drawing/2014/main" id="{3ECAD724-38FB-4232-8F43-3A347D1AA980}"/>
                </a:ext>
              </a:extLst>
            </p:cNvPr>
            <p:cNvSpPr/>
            <p:nvPr/>
          </p:nvSpPr>
          <p:spPr>
            <a:xfrm flipV="1">
              <a:off x="2146357" y="3490965"/>
              <a:ext cx="857353" cy="256976"/>
            </a:xfrm>
            <a:prstGeom prst="arc">
              <a:avLst>
                <a:gd name="adj1" fmla="val 5236516"/>
                <a:gd name="adj2" fmla="val 10540358"/>
              </a:avLst>
            </a:prstGeom>
            <a:ln w="9525">
              <a:solidFill>
                <a:schemeClr val="tx1"/>
              </a:solidFill>
              <a:prstDash val="dash"/>
              <a:headEnd type="arrow"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55" name="Gerader Verbinder 54">
              <a:extLst>
                <a:ext uri="{FF2B5EF4-FFF2-40B4-BE49-F238E27FC236}">
                  <a16:creationId xmlns="" xmlns:a16="http://schemas.microsoft.com/office/drawing/2014/main" id="{551DEAA9-31F7-4338-BDA3-C9A93C7BFB31}"/>
                </a:ext>
              </a:extLst>
            </p:cNvPr>
            <p:cNvCxnSpPr>
              <a:cxnSpLocks/>
            </p:cNvCxnSpPr>
            <p:nvPr/>
          </p:nvCxnSpPr>
          <p:spPr>
            <a:xfrm>
              <a:off x="2156321" y="3301865"/>
              <a:ext cx="397383" cy="0"/>
            </a:xfrm>
            <a:prstGeom prst="line">
              <a:avLst/>
            </a:prstGeom>
            <a:ln w="9525">
              <a:solidFill>
                <a:schemeClr val="tx1"/>
              </a:solidFill>
              <a:prstDash val="dash"/>
              <a:tailEnd type="arrow" w="sm" len="med"/>
            </a:ln>
          </p:spPr>
          <p:style>
            <a:lnRef idx="1">
              <a:schemeClr val="accent1"/>
            </a:lnRef>
            <a:fillRef idx="0">
              <a:schemeClr val="accent1"/>
            </a:fillRef>
            <a:effectRef idx="0">
              <a:schemeClr val="accent1"/>
            </a:effectRef>
            <a:fontRef idx="minor">
              <a:schemeClr val="tx1"/>
            </a:fontRef>
          </p:style>
        </p:cxnSp>
        <p:sp>
          <p:nvSpPr>
            <p:cNvPr id="56" name="Bogen 55">
              <a:extLst>
                <a:ext uri="{FF2B5EF4-FFF2-40B4-BE49-F238E27FC236}">
                  <a16:creationId xmlns="" xmlns:a16="http://schemas.microsoft.com/office/drawing/2014/main" id="{DCB3C50A-24E2-4FC2-B9CF-547E4853C731}"/>
                </a:ext>
              </a:extLst>
            </p:cNvPr>
            <p:cNvSpPr/>
            <p:nvPr/>
          </p:nvSpPr>
          <p:spPr>
            <a:xfrm>
              <a:off x="2822385" y="2788251"/>
              <a:ext cx="712641" cy="359201"/>
            </a:xfrm>
            <a:prstGeom prst="arc">
              <a:avLst>
                <a:gd name="adj1" fmla="val 96247"/>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7" name="Bogen 56">
              <a:extLst>
                <a:ext uri="{FF2B5EF4-FFF2-40B4-BE49-F238E27FC236}">
                  <a16:creationId xmlns="" xmlns:a16="http://schemas.microsoft.com/office/drawing/2014/main" id="{D6A3FC91-089F-4F2F-A744-CA838249FFDB}"/>
                </a:ext>
              </a:extLst>
            </p:cNvPr>
            <p:cNvSpPr/>
            <p:nvPr/>
          </p:nvSpPr>
          <p:spPr>
            <a:xfrm>
              <a:off x="2268754" y="2620129"/>
              <a:ext cx="1825308" cy="669896"/>
            </a:xfrm>
            <a:prstGeom prst="arc">
              <a:avLst>
                <a:gd name="adj1" fmla="val 83682"/>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8" name="Bogen 57">
              <a:extLst>
                <a:ext uri="{FF2B5EF4-FFF2-40B4-BE49-F238E27FC236}">
                  <a16:creationId xmlns="" xmlns:a16="http://schemas.microsoft.com/office/drawing/2014/main" id="{CD4A96C6-4273-43DB-AFDB-9C4BC1BBA4FB}"/>
                </a:ext>
              </a:extLst>
            </p:cNvPr>
            <p:cNvSpPr/>
            <p:nvPr/>
          </p:nvSpPr>
          <p:spPr>
            <a:xfrm>
              <a:off x="1694501" y="2473923"/>
              <a:ext cx="2982517" cy="983459"/>
            </a:xfrm>
            <a:prstGeom prst="arc">
              <a:avLst>
                <a:gd name="adj1" fmla="val 33148"/>
                <a:gd name="adj2" fmla="val 5494368"/>
              </a:avLst>
            </a:prstGeom>
            <a:ln w="9525">
              <a:solidFill>
                <a:schemeClr val="tx1"/>
              </a:solidFill>
              <a:prstDash val="dash"/>
              <a:headEnd type="none" w="sm"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59" name="Gruppieren 58">
              <a:extLst>
                <a:ext uri="{FF2B5EF4-FFF2-40B4-BE49-F238E27FC236}">
                  <a16:creationId xmlns="" xmlns:a16="http://schemas.microsoft.com/office/drawing/2014/main" id="{3B84108D-B252-49E8-8570-DB873E25A86A}"/>
                </a:ext>
              </a:extLst>
            </p:cNvPr>
            <p:cNvGrpSpPr/>
            <p:nvPr/>
          </p:nvGrpSpPr>
          <p:grpSpPr>
            <a:xfrm>
              <a:off x="3485894" y="2971904"/>
              <a:ext cx="65888" cy="67857"/>
              <a:chOff x="2846070" y="4804738"/>
              <a:chExt cx="58099" cy="57037"/>
            </a:xfrm>
          </p:grpSpPr>
          <p:cxnSp>
            <p:nvCxnSpPr>
              <p:cNvPr id="102" name="Gerader Verbinder 101">
                <a:extLst>
                  <a:ext uri="{FF2B5EF4-FFF2-40B4-BE49-F238E27FC236}">
                    <a16:creationId xmlns="" xmlns:a16="http://schemas.microsoft.com/office/drawing/2014/main" id="{64FDBEAF-647F-4BAF-9AD1-345D49E43216}"/>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Gerader Verbinder 102">
                <a:extLst>
                  <a:ext uri="{FF2B5EF4-FFF2-40B4-BE49-F238E27FC236}">
                    <a16:creationId xmlns="" xmlns:a16="http://schemas.microsoft.com/office/drawing/2014/main" id="{90157DF5-5D02-4A85-A4C4-E843894BB0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Gruppieren 59">
              <a:extLst>
                <a:ext uri="{FF2B5EF4-FFF2-40B4-BE49-F238E27FC236}">
                  <a16:creationId xmlns="" xmlns:a16="http://schemas.microsoft.com/office/drawing/2014/main" id="{9ADD76CF-C95A-42E1-9824-30E4A6A2C7AF}"/>
                </a:ext>
              </a:extLst>
            </p:cNvPr>
            <p:cNvGrpSpPr/>
            <p:nvPr/>
          </p:nvGrpSpPr>
          <p:grpSpPr>
            <a:xfrm>
              <a:off x="4040158" y="2976955"/>
              <a:ext cx="65888" cy="67857"/>
              <a:chOff x="2846070" y="4804738"/>
              <a:chExt cx="58099" cy="57037"/>
            </a:xfrm>
          </p:grpSpPr>
          <p:cxnSp>
            <p:nvCxnSpPr>
              <p:cNvPr id="100" name="Gerader Verbinder 99">
                <a:extLst>
                  <a:ext uri="{FF2B5EF4-FFF2-40B4-BE49-F238E27FC236}">
                    <a16:creationId xmlns="" xmlns:a16="http://schemas.microsoft.com/office/drawing/2014/main" id="{C26E12F9-512B-4230-8718-FC661264FA39}"/>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Gerader Verbinder 100">
                <a:extLst>
                  <a:ext uri="{FF2B5EF4-FFF2-40B4-BE49-F238E27FC236}">
                    <a16:creationId xmlns="" xmlns:a16="http://schemas.microsoft.com/office/drawing/2014/main" id="{47156FFA-A826-4DCA-B6CC-0C3CE645B872}"/>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 xmlns:a16="http://schemas.microsoft.com/office/drawing/2014/main" id="{9F47018A-E051-42B9-B40E-48E391F09093}"/>
                </a:ext>
              </a:extLst>
            </p:cNvPr>
            <p:cNvGrpSpPr/>
            <p:nvPr/>
          </p:nvGrpSpPr>
          <p:grpSpPr>
            <a:xfrm>
              <a:off x="4628954" y="2967797"/>
              <a:ext cx="65888" cy="67857"/>
              <a:chOff x="2846070" y="4804738"/>
              <a:chExt cx="58099" cy="57037"/>
            </a:xfrm>
          </p:grpSpPr>
          <p:cxnSp>
            <p:nvCxnSpPr>
              <p:cNvPr id="98" name="Gerader Verbinder 97">
                <a:extLst>
                  <a:ext uri="{FF2B5EF4-FFF2-40B4-BE49-F238E27FC236}">
                    <a16:creationId xmlns="" xmlns:a16="http://schemas.microsoft.com/office/drawing/2014/main" id="{9E9C8F16-EDBB-4094-8F62-4CB5A49F9D6B}"/>
                  </a:ext>
                </a:extLst>
              </p:cNvPr>
              <p:cNvCxnSpPr>
                <a:cxnSpLocks/>
              </p:cNvCxnSpPr>
              <p:nvPr/>
            </p:nvCxnSpPr>
            <p:spPr>
              <a:xfrm flipV="1">
                <a:off x="2846070" y="4804738"/>
                <a:ext cx="46142" cy="3205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Gerader Verbinder 98">
                <a:extLst>
                  <a:ext uri="{FF2B5EF4-FFF2-40B4-BE49-F238E27FC236}">
                    <a16:creationId xmlns="" xmlns:a16="http://schemas.microsoft.com/office/drawing/2014/main" id="{C2E834E8-3628-48EF-872E-119B96213406}"/>
                  </a:ext>
                </a:extLst>
              </p:cNvPr>
              <p:cNvCxnSpPr>
                <a:cxnSpLocks/>
              </p:cNvCxnSpPr>
              <p:nvPr/>
            </p:nvCxnSpPr>
            <p:spPr>
              <a:xfrm flipH="1" flipV="1">
                <a:off x="2893736" y="4806641"/>
                <a:ext cx="10433" cy="5513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Rechteck 61">
              <a:extLst>
                <a:ext uri="{FF2B5EF4-FFF2-40B4-BE49-F238E27FC236}">
                  <a16:creationId xmlns="" xmlns:a16="http://schemas.microsoft.com/office/drawing/2014/main" id="{D8D1CCDC-7B44-4A78-A501-C5A7BD8F6FE4}"/>
                </a:ext>
              </a:extLst>
            </p:cNvPr>
            <p:cNvSpPr/>
            <p:nvPr/>
          </p:nvSpPr>
          <p:spPr>
            <a:xfrm>
              <a:off x="1982970" y="3276794"/>
              <a:ext cx="285784"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de-DE" sz="1100" dirty="0">
                  <a:solidFill>
                    <a:schemeClr val="tx1"/>
                  </a:solidFill>
                </a:rPr>
                <a:t>Luft</a:t>
              </a:r>
            </a:p>
          </p:txBody>
        </p:sp>
        <p:cxnSp>
          <p:nvCxnSpPr>
            <p:cNvPr id="63" name="Gerader Verbinder 62">
              <a:extLst>
                <a:ext uri="{FF2B5EF4-FFF2-40B4-BE49-F238E27FC236}">
                  <a16:creationId xmlns="" xmlns:a16="http://schemas.microsoft.com/office/drawing/2014/main" id="{E4633509-8DC6-40D1-AA75-B0DF559A2847}"/>
                </a:ext>
              </a:extLst>
            </p:cNvPr>
            <p:cNvCxnSpPr>
              <a:cxnSpLocks/>
            </p:cNvCxnSpPr>
            <p:nvPr/>
          </p:nvCxnSpPr>
          <p:spPr>
            <a:xfrm flipV="1">
              <a:off x="6474335" y="2205941"/>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 xmlns:a16="http://schemas.microsoft.com/office/drawing/2014/main" id="{594BE29D-A812-4DEE-908F-7C1C96E5B2CC}"/>
                </a:ext>
              </a:extLst>
            </p:cNvPr>
            <p:cNvCxnSpPr>
              <a:cxnSpLocks/>
            </p:cNvCxnSpPr>
            <p:nvPr/>
          </p:nvCxnSpPr>
          <p:spPr>
            <a:xfrm flipV="1">
              <a:off x="6474335" y="3199413"/>
              <a:ext cx="0" cy="205861"/>
            </a:xfrm>
            <a:prstGeom prst="line">
              <a:avLst/>
            </a:prstGeom>
            <a:ln w="9525">
              <a:solidFill>
                <a:schemeClr val="tx1"/>
              </a:solidFill>
              <a:prstDash val="solid"/>
              <a:tailEnd type="triangle" w="sm" len="med"/>
            </a:ln>
          </p:spPr>
          <p:style>
            <a:lnRef idx="1">
              <a:schemeClr val="accent1"/>
            </a:lnRef>
            <a:fillRef idx="0">
              <a:schemeClr val="accent1"/>
            </a:fillRef>
            <a:effectRef idx="0">
              <a:schemeClr val="accent1"/>
            </a:effectRef>
            <a:fontRef idx="minor">
              <a:schemeClr val="tx1"/>
            </a:fontRef>
          </p:style>
        </p:cxnSp>
        <p:sp>
          <p:nvSpPr>
            <p:cNvPr id="65" name="Rechteck 64">
              <a:extLst>
                <a:ext uri="{FF2B5EF4-FFF2-40B4-BE49-F238E27FC236}">
                  <a16:creationId xmlns="" xmlns:a16="http://schemas.microsoft.com/office/drawing/2014/main" id="{7A9DDFAE-A461-4774-B71A-ED9513A1B214}"/>
                </a:ext>
              </a:extLst>
            </p:cNvPr>
            <p:cNvSpPr/>
            <p:nvPr/>
          </p:nvSpPr>
          <p:spPr>
            <a:xfrm>
              <a:off x="885223" y="2933305"/>
              <a:ext cx="449090" cy="21414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lnSpc>
                  <a:spcPct val="70000"/>
                </a:lnSpc>
              </a:pPr>
              <a:r>
                <a:rPr lang="de-DE" sz="1100" dirty="0">
                  <a:solidFill>
                    <a:schemeClr val="tx1"/>
                  </a:solidFill>
                </a:rPr>
                <a:t>Motor </a:t>
              </a:r>
              <a:r>
                <a:rPr lang="de-DE" sz="1100" dirty="0" smtClean="0">
                  <a:solidFill>
                    <a:schemeClr val="tx1"/>
                  </a:solidFill>
                </a:rPr>
                <a:t>PC_2</a:t>
              </a:r>
              <a:endParaRPr lang="de-DE" sz="1100" dirty="0">
                <a:solidFill>
                  <a:schemeClr val="tx1"/>
                </a:solidFill>
              </a:endParaRPr>
            </a:p>
          </p:txBody>
        </p:sp>
        <p:sp>
          <p:nvSpPr>
            <p:cNvPr id="66" name="Rechteck 65">
              <a:extLst>
                <a:ext uri="{FF2B5EF4-FFF2-40B4-BE49-F238E27FC236}">
                  <a16:creationId xmlns="" xmlns:a16="http://schemas.microsoft.com/office/drawing/2014/main" id="{724F65DF-F664-48FD-9558-263D7C628EBB}"/>
                </a:ext>
              </a:extLst>
            </p:cNvPr>
            <p:cNvSpPr/>
            <p:nvPr/>
          </p:nvSpPr>
          <p:spPr>
            <a:xfrm>
              <a:off x="3838344" y="4036476"/>
              <a:ext cx="2286275" cy="153028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r" eaLnBrk="1" fontAlgn="auto" hangingPunct="1">
                <a:lnSpc>
                  <a:spcPct val="90000"/>
                </a:lnSpc>
                <a:spcBef>
                  <a:spcPts val="0"/>
                </a:spcBef>
                <a:spcAft>
                  <a:spcPts val="0"/>
                </a:spcAft>
                <a:defRPr/>
              </a:pPr>
              <a:r>
                <a:rPr lang="de-DE" sz="1100" dirty="0">
                  <a:solidFill>
                    <a:schemeClr val="tx1"/>
                  </a:solidFill>
                </a:rPr>
                <a:t>Bedienpult</a:t>
              </a:r>
            </a:p>
          </p:txBody>
        </p:sp>
        <p:sp>
          <p:nvSpPr>
            <p:cNvPr id="67" name="Abgerundetes Rechteck 21">
              <a:extLst>
                <a:ext uri="{FF2B5EF4-FFF2-40B4-BE49-F238E27FC236}">
                  <a16:creationId xmlns="" xmlns:a16="http://schemas.microsoft.com/office/drawing/2014/main" id="{47375C50-39D0-4D8F-85AA-B7346814A255}"/>
                </a:ext>
              </a:extLst>
            </p:cNvPr>
            <p:cNvSpPr/>
            <p:nvPr/>
          </p:nvSpPr>
          <p:spPr bwMode="auto">
            <a:xfrm>
              <a:off x="4083329" y="5056195"/>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TE</a:t>
              </a:r>
            </a:p>
          </p:txBody>
        </p:sp>
        <p:sp>
          <p:nvSpPr>
            <p:cNvPr id="68" name="Rechteck 67">
              <a:extLst>
                <a:ext uri="{FF2B5EF4-FFF2-40B4-BE49-F238E27FC236}">
                  <a16:creationId xmlns="" xmlns:a16="http://schemas.microsoft.com/office/drawing/2014/main" id="{F82BDFF2-47D0-487D-AB4E-67ABC8C8CFEB}"/>
                </a:ext>
              </a:extLst>
            </p:cNvPr>
            <p:cNvSpPr/>
            <p:nvPr/>
          </p:nvSpPr>
          <p:spPr bwMode="auto">
            <a:xfrm>
              <a:off x="3960837"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Ein </a:t>
              </a:r>
            </a:p>
            <a:p>
              <a:pPr algn="ctr" eaLnBrk="1" fontAlgn="auto" hangingPunct="1">
                <a:lnSpc>
                  <a:spcPct val="80000"/>
                </a:lnSpc>
                <a:spcBef>
                  <a:spcPts val="0"/>
                </a:spcBef>
                <a:spcAft>
                  <a:spcPts val="0"/>
                </a:spcAft>
                <a:defRPr/>
              </a:pPr>
              <a:r>
                <a:rPr lang="de-DE" sz="1100" dirty="0" smtClean="0">
                  <a:solidFill>
                    <a:schemeClr val="tx1"/>
                  </a:solidFill>
                </a:rPr>
                <a:t>PA_10</a:t>
              </a:r>
              <a:endParaRPr lang="de-DE" sz="1100" dirty="0">
                <a:solidFill>
                  <a:schemeClr val="tx1"/>
                </a:solidFill>
              </a:endParaRPr>
            </a:p>
          </p:txBody>
        </p:sp>
        <p:sp>
          <p:nvSpPr>
            <p:cNvPr id="69" name="Ellipse 68">
              <a:extLst>
                <a:ext uri="{FF2B5EF4-FFF2-40B4-BE49-F238E27FC236}">
                  <a16:creationId xmlns="" xmlns:a16="http://schemas.microsoft.com/office/drawing/2014/main" id="{5FB4868E-BD64-45B1-AC15-37093B18DF51}"/>
                </a:ext>
              </a:extLst>
            </p:cNvPr>
            <p:cNvSpPr/>
            <p:nvPr/>
          </p:nvSpPr>
          <p:spPr>
            <a:xfrm>
              <a:off x="5512410" y="4906530"/>
              <a:ext cx="449090" cy="471123"/>
            </a:xfrm>
            <a:prstGeom prst="ellipse">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0" name="Ellipse 69">
              <a:extLst>
                <a:ext uri="{FF2B5EF4-FFF2-40B4-BE49-F238E27FC236}">
                  <a16:creationId xmlns="" xmlns:a16="http://schemas.microsoft.com/office/drawing/2014/main" id="{DF4F4A79-A0BD-46FA-924E-2DE388168C68}"/>
                </a:ext>
              </a:extLst>
            </p:cNvPr>
            <p:cNvSpPr/>
            <p:nvPr/>
          </p:nvSpPr>
          <p:spPr>
            <a:xfrm>
              <a:off x="5594022" y="4992146"/>
              <a:ext cx="285784" cy="299806"/>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spcBef>
                  <a:spcPts val="0"/>
                </a:spcBef>
                <a:spcAft>
                  <a:spcPts val="0"/>
                </a:spcAft>
                <a:defRPr/>
              </a:pPr>
              <a:endParaRPr lang="de-DE" sz="1100" dirty="0"/>
            </a:p>
          </p:txBody>
        </p:sp>
        <p:sp>
          <p:nvSpPr>
            <p:cNvPr id="71" name="Rechteck 70">
              <a:extLst>
                <a:ext uri="{FF2B5EF4-FFF2-40B4-BE49-F238E27FC236}">
                  <a16:creationId xmlns="" xmlns:a16="http://schemas.microsoft.com/office/drawing/2014/main" id="{080054F9-E329-4D2D-BCF1-6FA5AFAEA74F}"/>
                </a:ext>
              </a:extLst>
            </p:cNvPr>
            <p:cNvSpPr/>
            <p:nvPr/>
          </p:nvSpPr>
          <p:spPr>
            <a:xfrm>
              <a:off x="5389663" y="4489288"/>
              <a:ext cx="734956" cy="4171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spcBef>
                  <a:spcPts val="0"/>
                </a:spcBef>
                <a:spcAft>
                  <a:spcPts val="0"/>
                </a:spcAft>
                <a:defRPr/>
              </a:pPr>
              <a:r>
                <a:rPr lang="de-DE" sz="1100" dirty="0" smtClean="0">
                  <a:solidFill>
                    <a:schemeClr val="tx1"/>
                  </a:solidFill>
                </a:rPr>
                <a:t>HALT</a:t>
              </a:r>
              <a:endParaRPr lang="de-DE" sz="1100" dirty="0">
                <a:solidFill>
                  <a:schemeClr val="tx1"/>
                </a:solidFill>
              </a:endParaRPr>
            </a:p>
            <a:p>
              <a:pPr algn="ctr" eaLnBrk="1" fontAlgn="auto" hangingPunct="1">
                <a:lnSpc>
                  <a:spcPct val="70000"/>
                </a:lnSpc>
                <a:spcBef>
                  <a:spcPts val="0"/>
                </a:spcBef>
                <a:spcAft>
                  <a:spcPts val="0"/>
                </a:spcAft>
                <a:defRPr/>
              </a:pPr>
              <a:r>
                <a:rPr lang="de-DE" sz="1100" dirty="0" smtClean="0">
                  <a:solidFill>
                    <a:schemeClr val="tx1"/>
                  </a:solidFill>
                </a:rPr>
                <a:t>PB_4</a:t>
              </a:r>
              <a:endParaRPr lang="de-DE" sz="1100" dirty="0">
                <a:solidFill>
                  <a:schemeClr val="tx1"/>
                </a:solidFill>
              </a:endParaRPr>
            </a:p>
          </p:txBody>
        </p:sp>
        <p:sp>
          <p:nvSpPr>
            <p:cNvPr id="72" name="Rechteck 71">
              <a:extLst>
                <a:ext uri="{FF2B5EF4-FFF2-40B4-BE49-F238E27FC236}">
                  <a16:creationId xmlns="" xmlns:a16="http://schemas.microsoft.com/office/drawing/2014/main" id="{0F721E43-8452-4307-8B19-27674343936D}"/>
                </a:ext>
              </a:extLst>
            </p:cNvPr>
            <p:cNvSpPr/>
            <p:nvPr/>
          </p:nvSpPr>
          <p:spPr bwMode="auto">
            <a:xfrm>
              <a:off x="4736691" y="4520970"/>
              <a:ext cx="612395" cy="98520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eaLnBrk="1" fontAlgn="auto" hangingPunct="1">
                <a:lnSpc>
                  <a:spcPct val="80000"/>
                </a:lnSpc>
                <a:spcBef>
                  <a:spcPts val="0"/>
                </a:spcBef>
                <a:spcAft>
                  <a:spcPts val="0"/>
                </a:spcAft>
                <a:defRPr/>
              </a:pPr>
              <a:r>
                <a:rPr lang="de-DE" sz="1100" dirty="0">
                  <a:solidFill>
                    <a:schemeClr val="tx1"/>
                  </a:solidFill>
                </a:rPr>
                <a:t>Trocknen Aus </a:t>
              </a:r>
            </a:p>
            <a:p>
              <a:pPr algn="ctr" eaLnBrk="1" fontAlgn="auto" hangingPunct="1">
                <a:lnSpc>
                  <a:spcPct val="80000"/>
                </a:lnSpc>
                <a:spcBef>
                  <a:spcPts val="0"/>
                </a:spcBef>
                <a:spcAft>
                  <a:spcPts val="0"/>
                </a:spcAft>
                <a:defRPr/>
              </a:pPr>
              <a:r>
                <a:rPr lang="de-DE" sz="1100" dirty="0" smtClean="0">
                  <a:solidFill>
                    <a:schemeClr val="tx1"/>
                  </a:solidFill>
                </a:rPr>
                <a:t>PA_6</a:t>
              </a:r>
              <a:endParaRPr lang="de-DE" sz="1100" dirty="0">
                <a:solidFill>
                  <a:schemeClr val="tx1"/>
                </a:solidFill>
              </a:endParaRPr>
            </a:p>
          </p:txBody>
        </p:sp>
        <p:sp>
          <p:nvSpPr>
            <p:cNvPr id="73" name="Abgerundetes Rechteck 21">
              <a:extLst>
                <a:ext uri="{FF2B5EF4-FFF2-40B4-BE49-F238E27FC236}">
                  <a16:creationId xmlns="" xmlns:a16="http://schemas.microsoft.com/office/drawing/2014/main" id="{5737258A-D50C-490C-A20F-696CBA1A7A43}"/>
                </a:ext>
              </a:extLst>
            </p:cNvPr>
            <p:cNvSpPr/>
            <p:nvPr/>
          </p:nvSpPr>
          <p:spPr bwMode="auto">
            <a:xfrm>
              <a:off x="4858903" y="5056152"/>
              <a:ext cx="367437" cy="385464"/>
            </a:xfrm>
            <a:prstGeom prst="round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de-DE" sz="1100" dirty="0">
                  <a:solidFill>
                    <a:schemeClr val="tx1"/>
                  </a:solidFill>
                </a:rPr>
                <a:t>TA</a:t>
              </a:r>
            </a:p>
          </p:txBody>
        </p:sp>
        <p:sp>
          <p:nvSpPr>
            <p:cNvPr id="79" name="Textfeld 78">
              <a:extLst>
                <a:ext uri="{FF2B5EF4-FFF2-40B4-BE49-F238E27FC236}">
                  <a16:creationId xmlns="" xmlns:a16="http://schemas.microsoft.com/office/drawing/2014/main" id="{A45190FC-9973-47C7-917A-291A2180ACD3}"/>
                </a:ext>
              </a:extLst>
            </p:cNvPr>
            <p:cNvSpPr txBox="1"/>
            <p:nvPr/>
          </p:nvSpPr>
          <p:spPr>
            <a:xfrm>
              <a:off x="675325" y="4151901"/>
              <a:ext cx="1112704"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TrocknenEin</a:t>
              </a:r>
              <a:endParaRPr lang="de-DE" sz="1400" dirty="0">
                <a:cs typeface="Times New Roman" panose="02020603050405020304" pitchFamily="18" charset="0"/>
              </a:endParaRPr>
            </a:p>
          </p:txBody>
        </p:sp>
        <p:cxnSp>
          <p:nvCxnSpPr>
            <p:cNvPr id="80" name="Gerader Verbinder 79">
              <a:extLst>
                <a:ext uri="{FF2B5EF4-FFF2-40B4-BE49-F238E27FC236}">
                  <a16:creationId xmlns="" xmlns:a16="http://schemas.microsoft.com/office/drawing/2014/main" id="{3C77BDCF-1A3E-4ECE-BFB4-9BD4013758AE}"/>
                </a:ext>
              </a:extLst>
            </p:cNvPr>
            <p:cNvCxnSpPr>
              <a:cxnSpLocks/>
            </p:cNvCxnSpPr>
            <p:nvPr/>
          </p:nvCxnSpPr>
          <p:spPr>
            <a:xfrm>
              <a:off x="1758421" y="455287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 xmlns:a16="http://schemas.microsoft.com/office/drawing/2014/main" id="{C0854060-CB4A-44D0-8562-133999428465}"/>
                </a:ext>
              </a:extLst>
            </p:cNvPr>
            <p:cNvCxnSpPr>
              <a:cxnSpLocks/>
            </p:cNvCxnSpPr>
            <p:nvPr/>
          </p:nvCxnSpPr>
          <p:spPr>
            <a:xfrm>
              <a:off x="1758421" y="4822959"/>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feld 81">
              <a:extLst>
                <a:ext uri="{FF2B5EF4-FFF2-40B4-BE49-F238E27FC236}">
                  <a16:creationId xmlns="" xmlns:a16="http://schemas.microsoft.com/office/drawing/2014/main" id="{2037580D-19A4-499C-BF98-4C1BCD9777A2}"/>
                </a:ext>
              </a:extLst>
            </p:cNvPr>
            <p:cNvSpPr txBox="1"/>
            <p:nvPr/>
          </p:nvSpPr>
          <p:spPr>
            <a:xfrm>
              <a:off x="623073" y="4413029"/>
              <a:ext cx="1164957" cy="256315"/>
            </a:xfrm>
            <a:prstGeom prst="rect">
              <a:avLst/>
            </a:prstGeom>
            <a:noFill/>
          </p:spPr>
          <p:txBody>
            <a:bodyPr wrap="square" lIns="0" tIns="0" rIns="0" bIns="0" rtlCol="0">
              <a:spAutoFit/>
            </a:bodyPr>
            <a:lstStyle/>
            <a:p>
              <a:r>
                <a:rPr lang="de-DE" sz="1400" dirty="0" err="1" smtClean="0">
                  <a:cs typeface="Times New Roman" panose="02020603050405020304" pitchFamily="18" charset="0"/>
                </a:rPr>
                <a:t>TrocknenAus</a:t>
              </a:r>
              <a:endParaRPr lang="de-DE" sz="1400" dirty="0">
                <a:cs typeface="Times New Roman" panose="02020603050405020304" pitchFamily="18" charset="0"/>
              </a:endParaRPr>
            </a:p>
          </p:txBody>
        </p:sp>
        <p:sp>
          <p:nvSpPr>
            <p:cNvPr id="83" name="Textfeld 82">
              <a:extLst>
                <a:ext uri="{FF2B5EF4-FFF2-40B4-BE49-F238E27FC236}">
                  <a16:creationId xmlns="" xmlns:a16="http://schemas.microsoft.com/office/drawing/2014/main" id="{A3053A73-6EBD-4856-94E3-EC3C4E2ADCD7}"/>
                </a:ext>
              </a:extLst>
            </p:cNvPr>
            <p:cNvSpPr txBox="1"/>
            <p:nvPr/>
          </p:nvSpPr>
          <p:spPr>
            <a:xfrm>
              <a:off x="545295" y="4674157"/>
              <a:ext cx="1242733"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Lichtschranke</a:t>
              </a:r>
              <a:endParaRPr lang="de-DE" sz="1400" dirty="0">
                <a:cs typeface="Times New Roman" panose="02020603050405020304" pitchFamily="18" charset="0"/>
              </a:endParaRPr>
            </a:p>
          </p:txBody>
        </p:sp>
        <p:cxnSp>
          <p:nvCxnSpPr>
            <p:cNvPr id="84" name="Gerader Verbinder 83">
              <a:extLst>
                <a:ext uri="{FF2B5EF4-FFF2-40B4-BE49-F238E27FC236}">
                  <a16:creationId xmlns="" xmlns:a16="http://schemas.microsoft.com/office/drawing/2014/main" id="{ED2E2CEB-0A5A-4E04-8391-CB1515D8F1CF}"/>
                </a:ext>
              </a:extLst>
            </p:cNvPr>
            <p:cNvCxnSpPr>
              <a:cxnSpLocks/>
            </p:cNvCxnSpPr>
            <p:nvPr/>
          </p:nvCxnSpPr>
          <p:spPr>
            <a:xfrm>
              <a:off x="1758421" y="4283061"/>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 xmlns:a16="http://schemas.microsoft.com/office/drawing/2014/main" id="{3C77BDCF-1A3E-4ECE-BFB4-9BD4013758AE}"/>
                </a:ext>
              </a:extLst>
            </p:cNvPr>
            <p:cNvCxnSpPr>
              <a:cxnSpLocks/>
            </p:cNvCxnSpPr>
            <p:nvPr/>
          </p:nvCxnSpPr>
          <p:spPr>
            <a:xfrm>
              <a:off x="2790993" y="455249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Gerader Verbinder 85">
              <a:extLst>
                <a:ext uri="{FF2B5EF4-FFF2-40B4-BE49-F238E27FC236}">
                  <a16:creationId xmlns="" xmlns:a16="http://schemas.microsoft.com/office/drawing/2014/main" id="{C0854060-CB4A-44D0-8562-133999428465}"/>
                </a:ext>
              </a:extLst>
            </p:cNvPr>
            <p:cNvCxnSpPr>
              <a:cxnSpLocks/>
            </p:cNvCxnSpPr>
            <p:nvPr/>
          </p:nvCxnSpPr>
          <p:spPr>
            <a:xfrm>
              <a:off x="2790993" y="4822572"/>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Gerader Verbinder 86">
              <a:extLst>
                <a:ext uri="{FF2B5EF4-FFF2-40B4-BE49-F238E27FC236}">
                  <a16:creationId xmlns="" xmlns:a16="http://schemas.microsoft.com/office/drawing/2014/main" id="{ED2E2CEB-0A5A-4E04-8391-CB1515D8F1CF}"/>
                </a:ext>
              </a:extLst>
            </p:cNvPr>
            <p:cNvCxnSpPr>
              <a:cxnSpLocks/>
            </p:cNvCxnSpPr>
            <p:nvPr/>
          </p:nvCxnSpPr>
          <p:spPr>
            <a:xfrm>
              <a:off x="2790993" y="4282675"/>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Gerader Verbinder 87">
              <a:extLst>
                <a:ext uri="{FF2B5EF4-FFF2-40B4-BE49-F238E27FC236}">
                  <a16:creationId xmlns="" xmlns:a16="http://schemas.microsoft.com/office/drawing/2014/main" id="{C0854060-CB4A-44D0-8562-133999428465}"/>
                </a:ext>
              </a:extLst>
            </p:cNvPr>
            <p:cNvCxnSpPr>
              <a:cxnSpLocks/>
            </p:cNvCxnSpPr>
            <p:nvPr/>
          </p:nvCxnSpPr>
          <p:spPr>
            <a:xfrm>
              <a:off x="2782186" y="5069423"/>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feld 88">
              <a:extLst>
                <a:ext uri="{FF2B5EF4-FFF2-40B4-BE49-F238E27FC236}">
                  <a16:creationId xmlns="" xmlns:a16="http://schemas.microsoft.com/office/drawing/2014/main" id="{A45190FC-9973-47C7-917A-291A2180ACD3}"/>
                </a:ext>
              </a:extLst>
            </p:cNvPr>
            <p:cNvSpPr txBox="1"/>
            <p:nvPr/>
          </p:nvSpPr>
          <p:spPr>
            <a:xfrm>
              <a:off x="2982708" y="494914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Schieber</a:t>
              </a:r>
              <a:endParaRPr lang="de-DE" sz="1400" dirty="0">
                <a:cs typeface="Times New Roman" panose="02020603050405020304" pitchFamily="18" charset="0"/>
              </a:endParaRPr>
            </a:p>
          </p:txBody>
        </p:sp>
        <p:sp>
          <p:nvSpPr>
            <p:cNvPr id="90" name="Textfeld 89">
              <a:extLst>
                <a:ext uri="{FF2B5EF4-FFF2-40B4-BE49-F238E27FC236}">
                  <a16:creationId xmlns="" xmlns:a16="http://schemas.microsoft.com/office/drawing/2014/main" id="{A45190FC-9973-47C7-917A-291A2180ACD3}"/>
                </a:ext>
              </a:extLst>
            </p:cNvPr>
            <p:cNvSpPr txBox="1"/>
            <p:nvPr/>
          </p:nvSpPr>
          <p:spPr>
            <a:xfrm>
              <a:off x="2970467" y="468234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Motor</a:t>
              </a:r>
              <a:endParaRPr lang="de-DE" sz="1400" dirty="0">
                <a:cs typeface="Times New Roman" panose="02020603050405020304" pitchFamily="18" charset="0"/>
              </a:endParaRPr>
            </a:p>
          </p:txBody>
        </p:sp>
        <p:sp>
          <p:nvSpPr>
            <p:cNvPr id="91" name="Textfeld 90">
              <a:extLst>
                <a:ext uri="{FF2B5EF4-FFF2-40B4-BE49-F238E27FC236}">
                  <a16:creationId xmlns="" xmlns:a16="http://schemas.microsoft.com/office/drawing/2014/main" id="{A45190FC-9973-47C7-917A-291A2180ACD3}"/>
                </a:ext>
              </a:extLst>
            </p:cNvPr>
            <p:cNvSpPr txBox="1"/>
            <p:nvPr/>
          </p:nvSpPr>
          <p:spPr>
            <a:xfrm>
              <a:off x="2985263" y="4399981"/>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Lüfter</a:t>
              </a:r>
              <a:endParaRPr lang="de-DE" sz="1400" dirty="0">
                <a:cs typeface="Times New Roman" panose="02020603050405020304" pitchFamily="18" charset="0"/>
              </a:endParaRPr>
            </a:p>
          </p:txBody>
        </p:sp>
        <p:sp>
          <p:nvSpPr>
            <p:cNvPr id="92" name="Textfeld 91">
              <a:extLst>
                <a:ext uri="{FF2B5EF4-FFF2-40B4-BE49-F238E27FC236}">
                  <a16:creationId xmlns="" xmlns:a16="http://schemas.microsoft.com/office/drawing/2014/main" id="{A45190FC-9973-47C7-917A-291A2180ACD3}"/>
                </a:ext>
              </a:extLst>
            </p:cNvPr>
            <p:cNvSpPr txBox="1"/>
            <p:nvPr/>
          </p:nvSpPr>
          <p:spPr>
            <a:xfrm>
              <a:off x="2978181" y="4141768"/>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Pumpe</a:t>
              </a:r>
              <a:endParaRPr lang="de-DE" sz="1400" dirty="0">
                <a:cs typeface="Times New Roman" panose="02020603050405020304" pitchFamily="18" charset="0"/>
              </a:endParaRPr>
            </a:p>
          </p:txBody>
        </p:sp>
        <p:sp>
          <p:nvSpPr>
            <p:cNvPr id="93" name="Textfeld 92">
              <a:extLst>
                <a:ext uri="{FF2B5EF4-FFF2-40B4-BE49-F238E27FC236}">
                  <a16:creationId xmlns="" xmlns:a16="http://schemas.microsoft.com/office/drawing/2014/main" id="{A45190FC-9973-47C7-917A-291A2180ACD3}"/>
                </a:ext>
              </a:extLst>
            </p:cNvPr>
            <p:cNvSpPr txBox="1"/>
            <p:nvPr/>
          </p:nvSpPr>
          <p:spPr>
            <a:xfrm>
              <a:off x="2314761" y="417885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94" name="Rechteck 93">
              <a:extLst>
                <a:ext uri="{FF2B5EF4-FFF2-40B4-BE49-F238E27FC236}">
                  <a16:creationId xmlns="" xmlns:a16="http://schemas.microsoft.com/office/drawing/2014/main" id="{F576BAD2-4648-4602-8F97-9324DC34E820}"/>
                </a:ext>
              </a:extLst>
            </p:cNvPr>
            <p:cNvSpPr/>
            <p:nvPr/>
          </p:nvSpPr>
          <p:spPr>
            <a:xfrm>
              <a:off x="1854477" y="3981897"/>
              <a:ext cx="1000956" cy="158486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90000"/>
                </a:lnSpc>
              </a:pPr>
              <a:r>
                <a:rPr lang="de-DE" sz="1400" dirty="0" smtClean="0">
                  <a:solidFill>
                    <a:schemeClr val="tx1"/>
                  </a:solidFill>
                </a:rPr>
                <a:t>  </a:t>
              </a: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endParaRPr lang="de-DE" sz="1400" dirty="0">
                <a:solidFill>
                  <a:schemeClr val="tx1"/>
                </a:solidFill>
              </a:endParaRPr>
            </a:p>
            <a:p>
              <a:pPr>
                <a:lnSpc>
                  <a:spcPct val="90000"/>
                </a:lnSpc>
              </a:pPr>
              <a:endParaRPr lang="de-DE" sz="1400" dirty="0" smtClean="0">
                <a:solidFill>
                  <a:schemeClr val="tx1"/>
                </a:solidFill>
              </a:endParaRPr>
            </a:p>
            <a:p>
              <a:pPr>
                <a:lnSpc>
                  <a:spcPct val="90000"/>
                </a:lnSpc>
              </a:pPr>
              <a:r>
                <a:rPr lang="de-DE" sz="1400" dirty="0">
                  <a:solidFill>
                    <a:schemeClr val="tx1"/>
                  </a:solidFill>
                </a:rPr>
                <a:t> </a:t>
              </a:r>
              <a:r>
                <a:rPr lang="de-DE" sz="1400" dirty="0" smtClean="0">
                  <a:solidFill>
                    <a:schemeClr val="tx1"/>
                  </a:solidFill>
                </a:rPr>
                <a:t>MC</a:t>
              </a:r>
              <a:endParaRPr lang="de-DE" sz="1400" dirty="0">
                <a:solidFill>
                  <a:schemeClr val="tx1"/>
                </a:solidFill>
              </a:endParaRPr>
            </a:p>
          </p:txBody>
        </p:sp>
        <p:sp>
          <p:nvSpPr>
            <p:cNvPr id="95" name="Textfeld 94">
              <a:extLst>
                <a:ext uri="{FF2B5EF4-FFF2-40B4-BE49-F238E27FC236}">
                  <a16:creationId xmlns="" xmlns:a16="http://schemas.microsoft.com/office/drawing/2014/main" id="{A45190FC-9973-47C7-917A-291A2180ACD3}"/>
                </a:ext>
              </a:extLst>
            </p:cNvPr>
            <p:cNvSpPr txBox="1"/>
            <p:nvPr/>
          </p:nvSpPr>
          <p:spPr>
            <a:xfrm>
              <a:off x="2414115" y="4432844"/>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PC_1</a:t>
              </a:r>
              <a:endParaRPr lang="de-DE" sz="1400" dirty="0">
                <a:cs typeface="Times New Roman" panose="02020603050405020304" pitchFamily="18" charset="0"/>
              </a:endParaRPr>
            </a:p>
          </p:txBody>
        </p:sp>
        <p:sp>
          <p:nvSpPr>
            <p:cNvPr id="96" name="Textfeld 95">
              <a:extLst>
                <a:ext uri="{FF2B5EF4-FFF2-40B4-BE49-F238E27FC236}">
                  <a16:creationId xmlns="" xmlns:a16="http://schemas.microsoft.com/office/drawing/2014/main" id="{A45190FC-9973-47C7-917A-291A2180ACD3}"/>
                </a:ext>
              </a:extLst>
            </p:cNvPr>
            <p:cNvSpPr txBox="1"/>
            <p:nvPr/>
          </p:nvSpPr>
          <p:spPr>
            <a:xfrm>
              <a:off x="2414115" y="4665637"/>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PC_2</a:t>
              </a:r>
              <a:endParaRPr lang="de-DE" sz="1400" dirty="0">
                <a:cs typeface="Times New Roman" panose="02020603050405020304" pitchFamily="18" charset="0"/>
              </a:endParaRPr>
            </a:p>
          </p:txBody>
        </p:sp>
        <p:sp>
          <p:nvSpPr>
            <p:cNvPr id="97" name="Textfeld 96">
              <a:extLst>
                <a:ext uri="{FF2B5EF4-FFF2-40B4-BE49-F238E27FC236}">
                  <a16:creationId xmlns="" xmlns:a16="http://schemas.microsoft.com/office/drawing/2014/main" id="{A45190FC-9973-47C7-917A-291A2180ACD3}"/>
                </a:ext>
              </a:extLst>
            </p:cNvPr>
            <p:cNvSpPr txBox="1"/>
            <p:nvPr/>
          </p:nvSpPr>
          <p:spPr>
            <a:xfrm>
              <a:off x="2417276" y="493157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PC_3</a:t>
              </a:r>
              <a:endParaRPr lang="de-DE" sz="1400" dirty="0">
                <a:cs typeface="Times New Roman" panose="02020603050405020304" pitchFamily="18" charset="0"/>
              </a:endParaRPr>
            </a:p>
          </p:txBody>
        </p:sp>
        <p:sp>
          <p:nvSpPr>
            <p:cNvPr id="75" name="Textfeld 74">
              <a:extLst>
                <a:ext uri="{FF2B5EF4-FFF2-40B4-BE49-F238E27FC236}">
                  <a16:creationId xmlns="" xmlns:a16="http://schemas.microsoft.com/office/drawing/2014/main" id="{A45190FC-9973-47C7-917A-291A2180ACD3}"/>
                </a:ext>
              </a:extLst>
            </p:cNvPr>
            <p:cNvSpPr txBox="1"/>
            <p:nvPr/>
          </p:nvSpPr>
          <p:spPr>
            <a:xfrm>
              <a:off x="2405308" y="4164132"/>
              <a:ext cx="1112704" cy="256315"/>
            </a:xfrm>
            <a:prstGeom prst="rect">
              <a:avLst/>
            </a:prstGeom>
            <a:noFill/>
          </p:spPr>
          <p:txBody>
            <a:bodyPr wrap="square" lIns="0" tIns="0" rIns="0" bIns="0" rtlCol="0">
              <a:spAutoFit/>
            </a:bodyPr>
            <a:lstStyle/>
            <a:p>
              <a:r>
                <a:rPr lang="de-DE" sz="1400" dirty="0" smtClean="0">
                  <a:cs typeface="Times New Roman" panose="02020603050405020304" pitchFamily="18" charset="0"/>
                </a:rPr>
                <a:t>PC_0</a:t>
              </a:r>
              <a:endParaRPr lang="de-DE" sz="1400" dirty="0">
                <a:cs typeface="Times New Roman" panose="02020603050405020304" pitchFamily="18" charset="0"/>
              </a:endParaRPr>
            </a:p>
          </p:txBody>
        </p:sp>
        <p:sp>
          <p:nvSpPr>
            <p:cNvPr id="76" name="Textfeld 75">
              <a:extLst>
                <a:ext uri="{FF2B5EF4-FFF2-40B4-BE49-F238E27FC236}">
                  <a16:creationId xmlns="" xmlns:a16="http://schemas.microsoft.com/office/drawing/2014/main" id="{A45190FC-9973-47C7-917A-291A2180ACD3}"/>
                </a:ext>
              </a:extLst>
            </p:cNvPr>
            <p:cNvSpPr txBox="1"/>
            <p:nvPr/>
          </p:nvSpPr>
          <p:spPr>
            <a:xfrm>
              <a:off x="1903882" y="4156486"/>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PA_10</a:t>
              </a:r>
              <a:endParaRPr lang="de-DE" sz="1400" dirty="0">
                <a:cs typeface="Times New Roman" panose="02020603050405020304" pitchFamily="18" charset="0"/>
              </a:endParaRPr>
            </a:p>
          </p:txBody>
        </p:sp>
        <p:sp>
          <p:nvSpPr>
            <p:cNvPr id="77" name="Textfeld 76">
              <a:extLst>
                <a:ext uri="{FF2B5EF4-FFF2-40B4-BE49-F238E27FC236}">
                  <a16:creationId xmlns="" xmlns:a16="http://schemas.microsoft.com/office/drawing/2014/main" id="{A45190FC-9973-47C7-917A-291A2180ACD3}"/>
                </a:ext>
              </a:extLst>
            </p:cNvPr>
            <p:cNvSpPr txBox="1"/>
            <p:nvPr/>
          </p:nvSpPr>
          <p:spPr>
            <a:xfrm>
              <a:off x="1892647" y="4418741"/>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PA_6</a:t>
              </a:r>
              <a:endParaRPr lang="de-DE" sz="1400" dirty="0">
                <a:cs typeface="Times New Roman" panose="02020603050405020304" pitchFamily="18" charset="0"/>
              </a:endParaRPr>
            </a:p>
          </p:txBody>
        </p:sp>
        <p:sp>
          <p:nvSpPr>
            <p:cNvPr id="78" name="Textfeld 77">
              <a:extLst>
                <a:ext uri="{FF2B5EF4-FFF2-40B4-BE49-F238E27FC236}">
                  <a16:creationId xmlns="" xmlns:a16="http://schemas.microsoft.com/office/drawing/2014/main" id="{A45190FC-9973-47C7-917A-291A2180ACD3}"/>
                </a:ext>
              </a:extLst>
            </p:cNvPr>
            <p:cNvSpPr txBox="1"/>
            <p:nvPr/>
          </p:nvSpPr>
          <p:spPr>
            <a:xfrm>
              <a:off x="1884273" y="4654855"/>
              <a:ext cx="478895" cy="259391"/>
            </a:xfrm>
            <a:prstGeom prst="rect">
              <a:avLst/>
            </a:prstGeom>
            <a:noFill/>
          </p:spPr>
          <p:txBody>
            <a:bodyPr wrap="square" lIns="0" tIns="0" rIns="0" bIns="0" rtlCol="0">
              <a:spAutoFit/>
            </a:bodyPr>
            <a:lstStyle/>
            <a:p>
              <a:r>
                <a:rPr lang="de-DE" sz="1400" dirty="0" smtClean="0">
                  <a:cs typeface="Times New Roman" panose="02020603050405020304" pitchFamily="18" charset="0"/>
                </a:rPr>
                <a:t>PB_0</a:t>
              </a:r>
              <a:endParaRPr lang="de-DE" sz="1400" dirty="0">
                <a:cs typeface="Times New Roman" panose="02020603050405020304" pitchFamily="18" charset="0"/>
              </a:endParaRPr>
            </a:p>
          </p:txBody>
        </p:sp>
        <p:grpSp>
          <p:nvGrpSpPr>
            <p:cNvPr id="3" name="Gruppieren 2"/>
            <p:cNvGrpSpPr/>
            <p:nvPr/>
          </p:nvGrpSpPr>
          <p:grpSpPr>
            <a:xfrm>
              <a:off x="3947524" y="4056342"/>
              <a:ext cx="1236700" cy="427645"/>
              <a:chOff x="8344931" y="3179468"/>
              <a:chExt cx="1800062" cy="911228"/>
            </a:xfrm>
          </p:grpSpPr>
          <p:sp>
            <p:nvSpPr>
              <p:cNvPr id="104" name="Rechteck 103"/>
              <p:cNvSpPr/>
              <p:nvPr/>
            </p:nvSpPr>
            <p:spPr>
              <a:xfrm>
                <a:off x="8344931" y="3179468"/>
                <a:ext cx="1800062" cy="911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p>
            </p:txBody>
          </p:sp>
          <p:sp>
            <p:nvSpPr>
              <p:cNvPr id="105" name="Rechteck 104"/>
              <p:cNvSpPr/>
              <p:nvPr/>
            </p:nvSpPr>
            <p:spPr>
              <a:xfrm>
                <a:off x="8398103" y="3243667"/>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latin typeface="Consolas" panose="020B0609020204030204" pitchFamily="49" charset="0"/>
                  </a:rPr>
                  <a:t>Betrieb</a:t>
                </a:r>
                <a:endParaRPr lang="de-DE" sz="1400" dirty="0">
                  <a:solidFill>
                    <a:schemeClr val="tx1"/>
                  </a:solidFill>
                  <a:latin typeface="Consolas" panose="020B0609020204030204" pitchFamily="49" charset="0"/>
                </a:endParaRPr>
              </a:p>
            </p:txBody>
          </p:sp>
          <p:sp>
            <p:nvSpPr>
              <p:cNvPr id="106" name="Rechteck 105"/>
              <p:cNvSpPr/>
              <p:nvPr/>
            </p:nvSpPr>
            <p:spPr>
              <a:xfrm>
                <a:off x="8408212" y="3672285"/>
                <a:ext cx="1673499" cy="36344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Consolas" panose="020B0609020204030204" pitchFamily="49" charset="0"/>
                </a:endParaRPr>
              </a:p>
            </p:txBody>
          </p:sp>
        </p:grpSp>
        <p:cxnSp>
          <p:nvCxnSpPr>
            <p:cNvPr id="108" name="Gerader Verbinder 107">
              <a:extLst>
                <a:ext uri="{FF2B5EF4-FFF2-40B4-BE49-F238E27FC236}">
                  <a16:creationId xmlns="" xmlns:a16="http://schemas.microsoft.com/office/drawing/2014/main" id="{C0854060-CB4A-44D0-8562-133999428465}"/>
                </a:ext>
              </a:extLst>
            </p:cNvPr>
            <p:cNvCxnSpPr>
              <a:cxnSpLocks/>
            </p:cNvCxnSpPr>
            <p:nvPr/>
          </p:nvCxnSpPr>
          <p:spPr>
            <a:xfrm>
              <a:off x="2784741" y="5342747"/>
              <a:ext cx="1706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 xmlns:a16="http://schemas.microsoft.com/office/drawing/2014/main" id="{A45190FC-9973-47C7-917A-291A2180ACD3}"/>
                </a:ext>
              </a:extLst>
            </p:cNvPr>
            <p:cNvSpPr txBox="1"/>
            <p:nvPr/>
          </p:nvSpPr>
          <p:spPr>
            <a:xfrm>
              <a:off x="2985263" y="5222472"/>
              <a:ext cx="1112704"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Warnlampe</a:t>
              </a:r>
              <a:endParaRPr lang="de-DE" sz="1400" dirty="0">
                <a:cs typeface="Times New Roman" panose="02020603050405020304" pitchFamily="18" charset="0"/>
              </a:endParaRPr>
            </a:p>
          </p:txBody>
        </p:sp>
        <p:sp>
          <p:nvSpPr>
            <p:cNvPr id="110" name="Textfeld 109">
              <a:extLst>
                <a:ext uri="{FF2B5EF4-FFF2-40B4-BE49-F238E27FC236}">
                  <a16:creationId xmlns="" xmlns:a16="http://schemas.microsoft.com/office/drawing/2014/main" id="{A45190FC-9973-47C7-917A-291A2180ACD3}"/>
                </a:ext>
              </a:extLst>
            </p:cNvPr>
            <p:cNvSpPr txBox="1"/>
            <p:nvPr/>
          </p:nvSpPr>
          <p:spPr>
            <a:xfrm>
              <a:off x="2419831" y="5204899"/>
              <a:ext cx="478895" cy="215444"/>
            </a:xfrm>
            <a:prstGeom prst="rect">
              <a:avLst/>
            </a:prstGeom>
            <a:noFill/>
          </p:spPr>
          <p:txBody>
            <a:bodyPr wrap="square" lIns="0" tIns="0" rIns="0" bIns="0" rtlCol="0">
              <a:spAutoFit/>
            </a:bodyPr>
            <a:lstStyle/>
            <a:p>
              <a:r>
                <a:rPr lang="de-DE" sz="1400" dirty="0" smtClean="0">
                  <a:cs typeface="Times New Roman" panose="02020603050405020304" pitchFamily="18" charset="0"/>
                </a:rPr>
                <a:t>PC_7</a:t>
              </a:r>
              <a:endParaRPr lang="de-DE" sz="1400" dirty="0">
                <a:cs typeface="Times New Roman" panose="02020603050405020304" pitchFamily="18" charset="0"/>
              </a:endParaRPr>
            </a:p>
          </p:txBody>
        </p:sp>
      </p:grpSp>
      <p:graphicFrame>
        <p:nvGraphicFramePr>
          <p:cNvPr id="4" name="Tabelle 3"/>
          <p:cNvGraphicFramePr>
            <a:graphicFrameLocks noGrp="1"/>
          </p:cNvGraphicFramePr>
          <p:nvPr>
            <p:extLst>
              <p:ext uri="{D42A27DB-BD31-4B8C-83A1-F6EECF244321}">
                <p14:modId xmlns:p14="http://schemas.microsoft.com/office/powerpoint/2010/main" val="224056771"/>
              </p:ext>
            </p:extLst>
          </p:nvPr>
        </p:nvGraphicFramePr>
        <p:xfrm>
          <a:off x="7107119" y="184727"/>
          <a:ext cx="4960957" cy="6502400"/>
        </p:xfrm>
        <a:graphic>
          <a:graphicData uri="http://schemas.openxmlformats.org/drawingml/2006/table">
            <a:tbl>
              <a:tblPr>
                <a:tableStyleId>{5C22544A-7EE6-4342-B048-85BDC9FD1C3A}</a:tableStyleId>
              </a:tblPr>
              <a:tblGrid>
                <a:gridCol w="4960957"/>
              </a:tblGrid>
              <a:tr h="6502400">
                <a:tc>
                  <a:txBody>
                    <a:bodyPr/>
                    <a:lstStyle/>
                    <a:p>
                      <a:pPr algn="l" fontAlgn="auto" hangingPunct="1">
                        <a:spcAft>
                          <a:spcPts val="0"/>
                        </a:spcAft>
                      </a:pPr>
                      <a:r>
                        <a:rPr lang="de-DE" sz="1800" dirty="0">
                          <a:effectLst/>
                        </a:rPr>
                        <a:t>Ablauf:</a:t>
                      </a:r>
                    </a:p>
                    <a:p>
                      <a:pPr marL="342900" lvl="0" indent="-342900" algn="l" fontAlgn="auto" hangingPunct="1">
                        <a:spcAft>
                          <a:spcPts val="0"/>
                        </a:spcAft>
                        <a:buFont typeface="Symbol" panose="05050102010706020507" pitchFamily="18" charset="2"/>
                        <a:buChar char=""/>
                      </a:pPr>
                      <a:r>
                        <a:rPr lang="de-DE" sz="1800" dirty="0">
                          <a:effectLst/>
                        </a:rPr>
                        <a:t>Nach dem Reset der Schaltung sind Pumpe, Lüfter und Motor ausgeschaltet, sowie der Schieber geschlossen (alle 0).</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TrocknenEin</a:t>
                      </a:r>
                      <a:r>
                        <a:rPr lang="de-DE" sz="1800" dirty="0">
                          <a:effectLst/>
                        </a:rPr>
                        <a:t> betätigt wurde (high-aktiv), wird der Schieber geöffnet, sowie Motor und Lüfter eingeschaltet (alle logisch 1). Die Pumpe bleibt noch aus (logisch 0). Das Förderband transportiert das Getreide durch die Trocknungskammer.</a:t>
                      </a:r>
                    </a:p>
                    <a:p>
                      <a:pPr marL="342900" lvl="0" indent="-342900" algn="l" fontAlgn="auto" hangingPunct="1">
                        <a:spcAft>
                          <a:spcPts val="0"/>
                        </a:spcAft>
                        <a:buFont typeface="Symbol" panose="05050102010706020507" pitchFamily="18" charset="2"/>
                        <a:buChar char=""/>
                      </a:pPr>
                      <a:r>
                        <a:rPr lang="de-DE" sz="1800" dirty="0">
                          <a:effectLst/>
                        </a:rPr>
                        <a:t>Sobald das Getreide am Ende des Förderbandes ankommt, spricht die Lichtschranke an (Signal Lichtschranke=1). Dadurch schaltet SW1 zusätzlich noch die Pumpe ein (logisch 1).</a:t>
                      </a:r>
                    </a:p>
                    <a:p>
                      <a:pPr marL="342900" lvl="0" indent="-342900" algn="l" fontAlgn="auto" hangingPunct="1">
                        <a:spcAft>
                          <a:spcPts val="0"/>
                        </a:spcAft>
                        <a:buFont typeface="Symbol" panose="05050102010706020507" pitchFamily="18" charset="2"/>
                        <a:buChar char=""/>
                      </a:pPr>
                      <a:r>
                        <a:rPr lang="de-DE" sz="1800" dirty="0">
                          <a:effectLst/>
                        </a:rPr>
                        <a:t>Nachdem der Taster </a:t>
                      </a:r>
                      <a:r>
                        <a:rPr lang="de-DE" sz="1800" dirty="0" err="1">
                          <a:effectLst/>
                        </a:rPr>
                        <a:t>TrockenAus</a:t>
                      </a:r>
                      <a:r>
                        <a:rPr lang="de-DE" sz="1800" dirty="0">
                          <a:effectLst/>
                        </a:rPr>
                        <a:t> betätigt wurde (high-aktiv), wird der Schieber geschlossen (logisch 0)  und danach</a:t>
                      </a:r>
                      <a:r>
                        <a:rPr lang="de-DE" sz="1800" dirty="0" smtClean="0">
                          <a:effectLst/>
                        </a:rPr>
                        <a: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Wenn die Lichtschranke nicht mehr aktiviert ist (Signal </a:t>
                      </a:r>
                      <a:r>
                        <a:rPr kumimoji="0" lang="de-DE" altLang="de-DE" sz="18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Lichtschranke=0</a:t>
                      </a:r>
                      <a:r>
                        <a:rPr kumimoji="0" lang="de-DE" altLang="de-DE"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wird alles wieder ausgeschaltet.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a:p>
                      <a:pPr marL="342900" lvl="0" indent="-342900" algn="l" fontAlgn="auto" hangingPunct="1">
                        <a:spcAft>
                          <a:spcPts val="0"/>
                        </a:spcAft>
                        <a:buFont typeface="Symbol" panose="05050102010706020507" pitchFamily="18" charset="2"/>
                        <a:buChar char=""/>
                      </a:pPr>
                      <a:endParaRPr lang="de-DE" sz="1800" dirty="0">
                        <a:effectLst/>
                        <a:latin typeface="Times New Roman" panose="02020603050405020304" pitchFamily="18" charset="0"/>
                        <a:ea typeface="Times New Roman" panose="02020603050405020304" pitchFamily="18" charset="0"/>
                      </a:endParaRPr>
                    </a:p>
                  </a:txBody>
                  <a:tcPr marL="89535" marR="89535" marT="0" marB="0">
                    <a:noFill/>
                  </a:tcPr>
                </a:tc>
              </a:tr>
            </a:tbl>
          </a:graphicData>
        </a:graphic>
      </p:graphicFrame>
      <p:pic>
        <p:nvPicPr>
          <p:cNvPr id="74" name="Audio 7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953800657"/>
      </p:ext>
    </p:extLst>
  </p:cSld>
  <p:clrMapOvr>
    <a:masterClrMapping/>
  </p:clrMapOvr>
  <mc:AlternateContent xmlns:mc="http://schemas.openxmlformats.org/markup-compatibility/2006">
    <mc:Choice xmlns:p14="http://schemas.microsoft.com/office/powerpoint/2010/main" Requires="p14">
      <p:transition spd="slow" p14:dur="2000" advTm="16672"/>
    </mc:Choice>
    <mc:Fallback>
      <p:transition spd="slow" advTm="166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5|4|2.4|1.8"/>
</p:tagLst>
</file>

<file path=ppt/tags/tag10.xml><?xml version="1.0" encoding="utf-8"?>
<p:tagLst xmlns:a="http://schemas.openxmlformats.org/drawingml/2006/main" xmlns:r="http://schemas.openxmlformats.org/officeDocument/2006/relationships" xmlns:p="http://schemas.openxmlformats.org/presentationml/2006/main">
  <p:tag name="TIMING" val="|29|2.7|8.8|4.7"/>
</p:tagLst>
</file>

<file path=ppt/tags/tag11.xml><?xml version="1.0" encoding="utf-8"?>
<p:tagLst xmlns:a="http://schemas.openxmlformats.org/drawingml/2006/main" xmlns:r="http://schemas.openxmlformats.org/officeDocument/2006/relationships" xmlns:p="http://schemas.openxmlformats.org/presentationml/2006/main">
  <p:tag name="TIMING" val="|2.9|10.6|5"/>
</p:tagLst>
</file>

<file path=ppt/tags/tag2.xml><?xml version="1.0" encoding="utf-8"?>
<p:tagLst xmlns:a="http://schemas.openxmlformats.org/drawingml/2006/main" xmlns:r="http://schemas.openxmlformats.org/officeDocument/2006/relationships" xmlns:p="http://schemas.openxmlformats.org/presentationml/2006/main">
  <p:tag name="TIMING" val="|3.9|5.1|3.5|3.3"/>
</p:tagLst>
</file>

<file path=ppt/tags/tag3.xml><?xml version="1.0" encoding="utf-8"?>
<p:tagLst xmlns:a="http://schemas.openxmlformats.org/drawingml/2006/main" xmlns:r="http://schemas.openxmlformats.org/officeDocument/2006/relationships" xmlns:p="http://schemas.openxmlformats.org/presentationml/2006/main">
  <p:tag name="TIMING" val="|5.4"/>
</p:tagLst>
</file>

<file path=ppt/tags/tag4.xml><?xml version="1.0" encoding="utf-8"?>
<p:tagLst xmlns:a="http://schemas.openxmlformats.org/drawingml/2006/main" xmlns:r="http://schemas.openxmlformats.org/officeDocument/2006/relationships" xmlns:p="http://schemas.openxmlformats.org/presentationml/2006/main">
  <p:tag name="TIMING" val="|2.7"/>
</p:tagLst>
</file>

<file path=ppt/tags/tag5.xml><?xml version="1.0" encoding="utf-8"?>
<p:tagLst xmlns:a="http://schemas.openxmlformats.org/drawingml/2006/main" xmlns:r="http://schemas.openxmlformats.org/officeDocument/2006/relationships" xmlns:p="http://schemas.openxmlformats.org/presentationml/2006/main">
  <p:tag name="TIMING" val="|4.7"/>
</p:tagLst>
</file>

<file path=ppt/tags/tag6.xml><?xml version="1.0" encoding="utf-8"?>
<p:tagLst xmlns:a="http://schemas.openxmlformats.org/drawingml/2006/main" xmlns:r="http://schemas.openxmlformats.org/officeDocument/2006/relationships" xmlns:p="http://schemas.openxmlformats.org/presentationml/2006/main">
  <p:tag name="TIMING" val="|3.6"/>
</p:tagLst>
</file>

<file path=ppt/tags/tag7.xml><?xml version="1.0" encoding="utf-8"?>
<p:tagLst xmlns:a="http://schemas.openxmlformats.org/drawingml/2006/main" xmlns:r="http://schemas.openxmlformats.org/officeDocument/2006/relationships" xmlns:p="http://schemas.openxmlformats.org/presentationml/2006/main">
  <p:tag name="TIMING" val="|6.7"/>
</p:tagLst>
</file>

<file path=ppt/tags/tag8.xml><?xml version="1.0" encoding="utf-8"?>
<p:tagLst xmlns:a="http://schemas.openxmlformats.org/drawingml/2006/main" xmlns:r="http://schemas.openxmlformats.org/officeDocument/2006/relationships" xmlns:p="http://schemas.openxmlformats.org/presentationml/2006/main">
  <p:tag name="TIMING" val="|0.8|2.8|5.3"/>
</p:tagLst>
</file>

<file path=ppt/tags/tag9.xml><?xml version="1.0" encoding="utf-8"?>
<p:tagLst xmlns:a="http://schemas.openxmlformats.org/drawingml/2006/main" xmlns:r="http://schemas.openxmlformats.org/officeDocument/2006/relationships" xmlns:p="http://schemas.openxmlformats.org/presentationml/2006/main">
  <p:tag name="TIMING" val="|43.9|3.1|8.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4535</Words>
  <Application>Microsoft Office PowerPoint</Application>
  <PresentationFormat>Breitbild</PresentationFormat>
  <Paragraphs>2360</Paragraphs>
  <Slides>50</Slides>
  <Notes>0</Notes>
  <HiddenSlides>0</HiddenSlides>
  <MMClips>50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50</vt:i4>
      </vt:variant>
    </vt:vector>
  </HeadingPairs>
  <TitlesOfParts>
    <vt:vector size="57" baseType="lpstr">
      <vt:lpstr>Arial</vt:lpstr>
      <vt:lpstr>Calibri</vt:lpstr>
      <vt:lpstr>Calibri Light</vt:lpstr>
      <vt:lpstr>Consolas</vt:lpstr>
      <vt:lpstr>Symbol</vt:lpstr>
      <vt:lpstr>Times New Roman</vt:lpstr>
      <vt:lpstr>Office Theme</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lpstr>Programmieren mit Zuständen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Programmieren mit Zuständen</dc:title>
  <dc:creator>Jörg Sturm</dc:creator>
  <cp:lastModifiedBy>Jörg Sturm</cp:lastModifiedBy>
  <cp:revision>25</cp:revision>
  <cp:lastPrinted>2021-06-03T17:05:34Z</cp:lastPrinted>
  <dcterms:created xsi:type="dcterms:W3CDTF">2021-06-02T09:46:47Z</dcterms:created>
  <dcterms:modified xsi:type="dcterms:W3CDTF">2021-06-03T18:00:19Z</dcterms:modified>
</cp:coreProperties>
</file>